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77" r:id="rId8"/>
    <p:sldId id="278" r:id="rId9"/>
    <p:sldId id="262" r:id="rId10"/>
    <p:sldId id="263" r:id="rId11"/>
    <p:sldId id="279" r:id="rId12"/>
    <p:sldId id="282" r:id="rId13"/>
    <p:sldId id="280" r:id="rId14"/>
    <p:sldId id="264" r:id="rId15"/>
    <p:sldId id="265" r:id="rId16"/>
    <p:sldId id="281" r:id="rId17"/>
    <p:sldId id="283" r:id="rId18"/>
    <p:sldId id="286" r:id="rId19"/>
    <p:sldId id="267" r:id="rId20"/>
    <p:sldId id="287" r:id="rId21"/>
    <p:sldId id="302" r:id="rId22"/>
    <p:sldId id="303" r:id="rId23"/>
    <p:sldId id="304" r:id="rId24"/>
    <p:sldId id="284" r:id="rId25"/>
    <p:sldId id="289" r:id="rId26"/>
    <p:sldId id="285" r:id="rId27"/>
    <p:sldId id="305" r:id="rId28"/>
    <p:sldId id="297" r:id="rId29"/>
    <p:sldId id="266" r:id="rId30"/>
    <p:sldId id="268" r:id="rId31"/>
    <p:sldId id="288" r:id="rId32"/>
    <p:sldId id="299" r:id="rId33"/>
    <p:sldId id="296" r:id="rId34"/>
    <p:sldId id="306" r:id="rId35"/>
    <p:sldId id="298" r:id="rId36"/>
    <p:sldId id="300" r:id="rId37"/>
    <p:sldId id="30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2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ietotajs\Documents\13-04-2015\_____________b_LZP_toposais\manuskripti\___ARTICLE_Arion_vulgaris_et_K_melanocephalus_2020\MANUSKRIPTS\____Uzskaites_dati%20-%20Cop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8D-4DD1-AB67-FC2F90FB705A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8D-4DD1-AB67-FC2F90FB705A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8D-4DD1-AB67-FC2F90FB705A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18D-4DD1-AB67-FC2F90FB705A}"/>
              </c:ext>
            </c:extLst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18D-4DD1-AB67-FC2F90FB705A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18D-4DD1-AB67-FC2F90FB705A}"/>
              </c:ext>
            </c:extLst>
          </c:dPt>
          <c:cat>
            <c:numRef>
              <c:f>(Monitorings!$C$5:$E$5,Monitorings!$F$5:$H$5)</c:f>
              <c:numCache>
                <c:formatCode>h:mm</c:formatCode>
                <c:ptCount val="6"/>
                <c:pt idx="0">
                  <c:v>0.83333333333333337</c:v>
                </c:pt>
                <c:pt idx="1">
                  <c:v>0.875</c:v>
                </c:pt>
                <c:pt idx="2">
                  <c:v>0.91666666666666663</c:v>
                </c:pt>
                <c:pt idx="3">
                  <c:v>0.83333333333333337</c:v>
                </c:pt>
                <c:pt idx="4">
                  <c:v>0.875</c:v>
                </c:pt>
                <c:pt idx="5">
                  <c:v>0.91666666666666663</c:v>
                </c:pt>
              </c:numCache>
            </c:numRef>
          </c:cat>
          <c:val>
            <c:numRef>
              <c:f>(Monitorings!$C$24:$E$24,Monitorings!$F$24:$H$24)</c:f>
              <c:numCache>
                <c:formatCode>0</c:formatCode>
                <c:ptCount val="6"/>
                <c:pt idx="0">
                  <c:v>35.533333333333339</c:v>
                </c:pt>
                <c:pt idx="1">
                  <c:v>59.133333333333333</c:v>
                </c:pt>
                <c:pt idx="2">
                  <c:v>83.533333333333331</c:v>
                </c:pt>
                <c:pt idx="3">
                  <c:v>4.5999999999999996</c:v>
                </c:pt>
                <c:pt idx="4">
                  <c:v>16.066666666666666</c:v>
                </c:pt>
                <c:pt idx="5">
                  <c:v>60.266666666666666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18D-4DD1-AB67-FC2F90FB70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1293712"/>
        <c:axId val="481288792"/>
      </c:barChart>
      <c:catAx>
        <c:axId val="4812937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>
                    <a:latin typeface="Arial" panose="020B0604020202020204" pitchFamily="34" charset="0"/>
                    <a:cs typeface="Arial" panose="020B0604020202020204" pitchFamily="34" charset="0"/>
                  </a:rPr>
                  <a:t>Monitoring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481288792"/>
        <c:crosses val="autoZero"/>
        <c:auto val="1"/>
        <c:lblAlgn val="ctr"/>
        <c:lblOffset val="100"/>
        <c:noMultiLvlLbl val="0"/>
      </c:catAx>
      <c:valAx>
        <c:axId val="481288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>
                    <a:latin typeface="Arial" panose="020B0604020202020204" pitchFamily="34" charset="0"/>
                    <a:cs typeface="Arial" panose="020B0604020202020204" pitchFamily="34" charset="0"/>
                  </a:rPr>
                  <a:t>Specimens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en-US"/>
          </a:p>
        </c:txPr>
        <c:crossAx val="48129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3D13A-979A-4859-9482-CB8A5EE70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61EC6-A619-421D-B9B8-D46470AEB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81F4E-2CC9-4AAD-B01F-C7DD3F1D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C3870-EC36-49E1-B00E-8CE0516A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54E62-B8EC-41AE-9068-517981548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534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F5DC8-C768-418A-89E1-5CC34FB2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E2E93-9DA8-4E01-AA46-A7FAFB111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39390-026E-4D26-ADC9-2599AEF3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4EB5C-6095-4075-B8FF-CD7840E4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159E7-926B-4596-A825-C4266EE2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29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31E41-3A57-42BA-A2ED-90AB1A5356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F0C9E-82AF-4DA5-820E-4EF4FA568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A5162-C9CF-4173-9360-16A3B5AC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3ABD9-B36F-4E2C-B76F-33AB1BC5D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A9381-1743-4AED-87F3-95980340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72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6722-4491-413D-B490-0C98A84D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08844-4493-472B-B5F8-BBA5BEEF1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D0F8B-BCE5-4E42-B226-07EAE5D99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F9A69-3A56-4867-B4C5-8943A441D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6CDE4-97B1-4A2F-B8C3-C962CF72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39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13EA-CF67-4B06-AD27-20DABC7C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7FAA4-3C74-4BCF-A2F7-B47D66742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A7BF-5415-4AAD-A5C4-3D2F85ED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345B1-59FB-4D08-8ADE-42708F7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DEF69-1A0E-4033-9F57-1B7D2F39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844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A8E51-6364-4B0B-AEF2-67B47253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B9BBB-37DB-431C-AFE3-DA2EB322E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C7044-AF5E-41A0-A839-F31DCBBA7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235AF-70D3-42CF-886F-7D4D9FBB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56895-B894-416A-8CCE-C89F7E01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BC99E-ED0C-4984-B128-B46A2E386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67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4A006-B411-4572-A401-3FCC6AA5F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9F41-E4AC-4102-B4C1-6A83F3BFA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352F3-3B49-4CDE-AFD6-2172FE3B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C7ABE-5B50-4BE6-9000-57AA72F938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1E8F2-9FC8-46C9-B441-726FBCA4C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B9BB1B-45A7-4BEF-B0F3-C7E3ED502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A88374-6A7E-4628-A09A-EB910172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4ABEA-0882-43D6-8696-0FFCDAB3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85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D0D9-F591-4EDE-9887-FAED9DCA6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75956D-EC71-401F-8C2E-0299E66BF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1DD994-381C-4619-BDC6-07CEBF3E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1AFF4-8A8F-492A-9270-AAF16B67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3C5D8F-85FA-49AD-B472-D3DDCD57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66F3BD-BF49-4203-93A2-5200D573B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9167A-D17A-4F57-945D-2B6634B2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93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1CDB-9A85-420D-83F2-C5F9DDA5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9A882-0AFD-4B2D-AFF2-F2CA7C4AF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E0700-B8DB-4812-A82B-E6F1CC976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77C79-0A99-435E-8D70-31A760D3E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277D4-B8C3-49D1-8E77-3544A7014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F767E-AFEA-45B7-B738-8186D437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626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BE49-64D8-490F-9EA2-2A49CBD9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5F97A0-4094-4CD0-85E6-38F304E5C7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870D8-CB70-43A8-BDEB-6B45F2CE3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C26C8-2EE1-4C9E-B8C5-DF01D762D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1E7488-9696-4E96-A035-8AB18659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E716-C9F3-4972-B125-3FA7B105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88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2354F9-524A-4BC1-8854-180F99C6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62037-A88A-4662-9B2A-7ABF29C1D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4FEEC-1FD1-4D17-99E0-08BB8D50C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E5D82-FA90-4D2F-8B02-9EB97A74123B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BD4C6-13A7-433D-A277-4C3677D08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065B4-ADD4-43EE-B714-DAFF68876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7DBCD-D8A0-48A0-BC84-10F6924872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2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31A4-D0AB-47EC-9989-2DA6873E94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err="1"/>
              <a:t>Spānijas</a:t>
            </a:r>
            <a:r>
              <a:rPr lang="en-GB" b="1" dirty="0"/>
              <a:t> </a:t>
            </a:r>
            <a:r>
              <a:rPr lang="en-GB" b="1" dirty="0" err="1"/>
              <a:t>kailgliemezis</a:t>
            </a:r>
            <a:br>
              <a:rPr lang="en-GB" dirty="0"/>
            </a:br>
            <a:r>
              <a:rPr lang="en-GB" dirty="0"/>
              <a:t>(</a:t>
            </a:r>
            <a:r>
              <a:rPr lang="en-GB" i="1" dirty="0"/>
              <a:t>Arion vulgaris</a:t>
            </a:r>
            <a:r>
              <a:rPr lang="en-GB" dirty="0"/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67B6BF-BF55-4D2B-871B-7C4E852B9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0195"/>
            <a:ext cx="9144000" cy="1655762"/>
          </a:xfrm>
        </p:spPr>
        <p:txBody>
          <a:bodyPr/>
          <a:lstStyle/>
          <a:p>
            <a:r>
              <a:rPr lang="en-GB" dirty="0" err="1"/>
              <a:t>Arturs</a:t>
            </a:r>
            <a:r>
              <a:rPr lang="en-GB" dirty="0"/>
              <a:t> </a:t>
            </a:r>
            <a:r>
              <a:rPr lang="en-GB" dirty="0" err="1"/>
              <a:t>Stalažs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351D57-C63D-4152-B551-1AB556196C79}"/>
              </a:ext>
            </a:extLst>
          </p:cNvPr>
          <p:cNvSpPr/>
          <p:nvPr/>
        </p:nvSpPr>
        <p:spPr>
          <a:xfrm>
            <a:off x="706660" y="5735637"/>
            <a:ext cx="315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Talsi, 18.08.2022.</a:t>
            </a:r>
            <a:r>
              <a:rPr lang="lv-LV" b="1" dirty="0"/>
              <a:t>	</a:t>
            </a:r>
            <a:r>
              <a:rPr lang="lv-LV" b="1" dirty="0">
                <a:solidFill>
                  <a:srgbClr val="008000"/>
                </a:solidFill>
              </a:rPr>
              <a:t>29.07.2025.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04652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EA2114-6DE7-4098-929A-EFC43C683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06"/>
            <a:ext cx="12192000" cy="6337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140B1D-489F-4617-84BA-69C69102B6B3}"/>
              </a:ext>
            </a:extLst>
          </p:cNvPr>
          <p:cNvSpPr/>
          <p:nvPr/>
        </p:nvSpPr>
        <p:spPr>
          <a:xfrm>
            <a:off x="217240" y="406866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2020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734348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F1E02-CCB6-4DE7-BB41-D3CE21A58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93" y="0"/>
            <a:ext cx="998061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CAF7A6-61AA-4482-A90A-DF1313D70993}"/>
              </a:ext>
            </a:extLst>
          </p:cNvPr>
          <p:cNvSpPr/>
          <p:nvPr/>
        </p:nvSpPr>
        <p:spPr>
          <a:xfrm>
            <a:off x="217240" y="406866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2022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50208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9F1E02-CCB6-4DE7-BB41-D3CE21A58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93" y="0"/>
            <a:ext cx="998061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CAF7A6-61AA-4482-A90A-DF1313D70993}"/>
              </a:ext>
            </a:extLst>
          </p:cNvPr>
          <p:cNvSpPr/>
          <p:nvPr/>
        </p:nvSpPr>
        <p:spPr>
          <a:xfrm>
            <a:off x="217240" y="406866"/>
            <a:ext cx="1742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2022</a:t>
            </a:r>
            <a:endParaRPr lang="en-GB" sz="6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1ADA3E-ED43-4FBB-B371-C73211856C40}"/>
              </a:ext>
            </a:extLst>
          </p:cNvPr>
          <p:cNvSpPr/>
          <p:nvPr/>
        </p:nvSpPr>
        <p:spPr>
          <a:xfrm>
            <a:off x="3860800" y="3169920"/>
            <a:ext cx="19304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4A2763-4565-4E00-8B29-1881490A4348}"/>
              </a:ext>
            </a:extLst>
          </p:cNvPr>
          <p:cNvSpPr/>
          <p:nvPr/>
        </p:nvSpPr>
        <p:spPr>
          <a:xfrm>
            <a:off x="5110480" y="4521200"/>
            <a:ext cx="19304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5499E8-CFA8-4638-BE7F-DBEF8DE7A1B8}"/>
              </a:ext>
            </a:extLst>
          </p:cNvPr>
          <p:cNvSpPr/>
          <p:nvPr/>
        </p:nvSpPr>
        <p:spPr>
          <a:xfrm>
            <a:off x="5826760" y="3647440"/>
            <a:ext cx="19304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4CAB0C-A079-4147-9F43-FB56073B0F6D}"/>
              </a:ext>
            </a:extLst>
          </p:cNvPr>
          <p:cNvSpPr/>
          <p:nvPr/>
        </p:nvSpPr>
        <p:spPr>
          <a:xfrm>
            <a:off x="8402320" y="4546600"/>
            <a:ext cx="19304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68AF69-AF4E-41AB-9C79-E3893A7A9EBE}"/>
              </a:ext>
            </a:extLst>
          </p:cNvPr>
          <p:cNvSpPr/>
          <p:nvPr/>
        </p:nvSpPr>
        <p:spPr>
          <a:xfrm>
            <a:off x="6055360" y="3322320"/>
            <a:ext cx="19304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39E02E-9B11-43D6-8294-4A5387C3EF07}"/>
              </a:ext>
            </a:extLst>
          </p:cNvPr>
          <p:cNvSpPr/>
          <p:nvPr/>
        </p:nvSpPr>
        <p:spPr>
          <a:xfrm>
            <a:off x="5593080" y="3556000"/>
            <a:ext cx="19304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D4FA3A-5E18-41B9-B24E-0C22E8A790D6}"/>
              </a:ext>
            </a:extLst>
          </p:cNvPr>
          <p:cNvSpPr/>
          <p:nvPr/>
        </p:nvSpPr>
        <p:spPr>
          <a:xfrm>
            <a:off x="5659120" y="3474720"/>
            <a:ext cx="19304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002BD6-BF66-4109-8497-51016FACD280}"/>
              </a:ext>
            </a:extLst>
          </p:cNvPr>
          <p:cNvCxnSpPr/>
          <p:nvPr/>
        </p:nvCxnSpPr>
        <p:spPr>
          <a:xfrm>
            <a:off x="4053840" y="3246120"/>
            <a:ext cx="1391920" cy="3048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03D9051-DC77-4257-9B0A-29F7CA5AC676}"/>
              </a:ext>
            </a:extLst>
          </p:cNvPr>
          <p:cNvSpPr/>
          <p:nvPr/>
        </p:nvSpPr>
        <p:spPr>
          <a:xfrm>
            <a:off x="7467600" y="2540000"/>
            <a:ext cx="19304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11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CB4DD8-DBF7-4E60-A9FB-BB3DA79A9078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Kailgliemežu</a:t>
            </a:r>
            <a:r>
              <a:rPr lang="en-GB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izplatīšana</a:t>
            </a:r>
            <a:endParaRPr lang="en-GB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D7020F-1ACB-47C3-89EF-F3DD67AFA331}"/>
              </a:ext>
            </a:extLst>
          </p:cNvPr>
          <p:cNvSpPr/>
          <p:nvPr/>
        </p:nvSpPr>
        <p:spPr>
          <a:xfrm>
            <a:off x="555831" y="1503002"/>
            <a:ext cx="5272597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Augu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stādi</a:t>
            </a:r>
            <a:r>
              <a:rPr lang="en-GB" sz="3200" b="1" dirty="0">
                <a:solidFill>
                  <a:srgbClr val="FF0000"/>
                </a:solidFill>
              </a:rPr>
              <a:t> podos</a:t>
            </a: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FF0000"/>
                </a:solidFill>
              </a:rPr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Augsnes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kravas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FF0000"/>
                </a:solidFill>
              </a:rPr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Augu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atliekas</a:t>
            </a:r>
            <a:endParaRPr lang="en-GB" sz="3200" b="1" dirty="0">
              <a:solidFill>
                <a:srgbClr val="FF0000"/>
              </a:solidFill>
            </a:endParaRP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FF0000"/>
                </a:solidFill>
              </a:rPr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Uz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zemes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glabāti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priekšmeti</a:t>
            </a:r>
            <a:endParaRPr lang="en-GB" sz="3200" b="1" dirty="0">
              <a:solidFill>
                <a:srgbClr val="FF0000"/>
              </a:solidFill>
            </a:endParaRPr>
          </a:p>
          <a:p>
            <a:endParaRPr lang="en-GB" sz="3200" b="1" dirty="0">
              <a:solidFill>
                <a:srgbClr val="FF0000"/>
              </a:solidFill>
            </a:endParaRPr>
          </a:p>
          <a:p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26C15D5-C231-4684-A5A6-DEEA76DB2CBD}"/>
              </a:ext>
            </a:extLst>
          </p:cNvPr>
          <p:cNvSpPr/>
          <p:nvPr/>
        </p:nvSpPr>
        <p:spPr>
          <a:xfrm>
            <a:off x="4062953" y="1800520"/>
            <a:ext cx="1941921" cy="113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166A65-A959-41F9-9F0C-048600AEAA53}"/>
              </a:ext>
            </a:extLst>
          </p:cNvPr>
          <p:cNvSpPr/>
          <p:nvPr/>
        </p:nvSpPr>
        <p:spPr>
          <a:xfrm>
            <a:off x="6004874" y="1242068"/>
            <a:ext cx="59490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/>
              <a:t>Primārā</a:t>
            </a:r>
            <a:r>
              <a:rPr lang="en-GB" sz="3200" dirty="0"/>
              <a:t> </a:t>
            </a:r>
            <a:r>
              <a:rPr lang="en-GB" sz="3200" dirty="0" err="1"/>
              <a:t>ievešana</a:t>
            </a:r>
            <a:r>
              <a:rPr lang="en-GB" sz="3200" dirty="0"/>
              <a:t> </a:t>
            </a:r>
            <a:r>
              <a:rPr lang="en-GB" sz="3200" dirty="0" err="1"/>
              <a:t>valstī</a:t>
            </a:r>
            <a:r>
              <a:rPr lang="en-GB" sz="3200" dirty="0"/>
              <a:t>, </a:t>
            </a:r>
            <a:r>
              <a:rPr lang="en-GB" sz="3200" dirty="0" err="1"/>
              <a:t>izplatīšana</a:t>
            </a:r>
            <a:endParaRPr lang="en-GB" sz="3200" dirty="0"/>
          </a:p>
          <a:p>
            <a:r>
              <a:rPr lang="en-GB" sz="3200" dirty="0" err="1"/>
              <a:t>uz</a:t>
            </a:r>
            <a:r>
              <a:rPr lang="en-GB" sz="3200" dirty="0"/>
              <a:t> </a:t>
            </a:r>
            <a:r>
              <a:rPr lang="en-GB" sz="3200" dirty="0" err="1"/>
              <a:t>augu</a:t>
            </a:r>
            <a:r>
              <a:rPr lang="en-GB" sz="3200" dirty="0"/>
              <a:t> </a:t>
            </a:r>
            <a:r>
              <a:rPr lang="en-GB" sz="3200" dirty="0" err="1"/>
              <a:t>stādīšanas</a:t>
            </a:r>
            <a:r>
              <a:rPr lang="en-GB" sz="3200" dirty="0"/>
              <a:t> </a:t>
            </a:r>
            <a:r>
              <a:rPr lang="en-GB" sz="3200" dirty="0" err="1"/>
              <a:t>vietām</a:t>
            </a:r>
            <a:endParaRPr lang="en-GB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C486E6-B9EE-4F4B-AFB7-F99A07C98B28}"/>
              </a:ext>
            </a:extLst>
          </p:cNvPr>
          <p:cNvSpPr/>
          <p:nvPr/>
        </p:nvSpPr>
        <p:spPr>
          <a:xfrm>
            <a:off x="6129884" y="3397130"/>
            <a:ext cx="50892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/>
              <a:t>Lokāli</a:t>
            </a:r>
            <a:r>
              <a:rPr lang="en-GB" sz="3200" dirty="0"/>
              <a:t> </a:t>
            </a:r>
            <a:r>
              <a:rPr lang="en-GB" sz="3200" dirty="0" err="1"/>
              <a:t>vienas</a:t>
            </a:r>
            <a:r>
              <a:rPr lang="en-GB" sz="3200" dirty="0"/>
              <a:t> </a:t>
            </a:r>
            <a:r>
              <a:rPr lang="en-GB" sz="3200" dirty="0" err="1"/>
              <a:t>valsts</a:t>
            </a:r>
            <a:r>
              <a:rPr lang="en-GB" sz="3200" dirty="0"/>
              <a:t> </a:t>
            </a:r>
            <a:r>
              <a:rPr lang="en-GB" sz="3200" dirty="0" err="1"/>
              <a:t>ietvaros</a:t>
            </a:r>
            <a:r>
              <a:rPr lang="en-GB" sz="3200" dirty="0"/>
              <a:t>,</a:t>
            </a:r>
          </a:p>
          <a:p>
            <a:r>
              <a:rPr lang="en-GB" sz="3200" dirty="0" err="1"/>
              <a:t>galvenokārt</a:t>
            </a:r>
            <a:r>
              <a:rPr lang="en-GB" sz="3200" dirty="0"/>
              <a:t> </a:t>
            </a:r>
            <a:r>
              <a:rPr lang="en-GB" sz="3200" dirty="0" err="1"/>
              <a:t>īsākos</a:t>
            </a:r>
            <a:r>
              <a:rPr lang="en-GB" sz="3200" dirty="0"/>
              <a:t> </a:t>
            </a:r>
            <a:r>
              <a:rPr lang="en-GB" sz="3200" dirty="0" err="1"/>
              <a:t>attālumos</a:t>
            </a:r>
            <a:endParaRPr lang="en-GB" sz="3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DEF706-F1F9-42BB-9779-AD02B7571D0F}"/>
              </a:ext>
            </a:extLst>
          </p:cNvPr>
          <p:cNvCxnSpPr/>
          <p:nvPr/>
        </p:nvCxnSpPr>
        <p:spPr>
          <a:xfrm>
            <a:off x="6096000" y="2573518"/>
            <a:ext cx="0" cy="223200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695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375CBF-B8A6-47A7-B08A-A901F3020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8" y="801616"/>
            <a:ext cx="8126678" cy="60563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874342-1296-4E63-B696-C82B476F714C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Kailgliemežu</a:t>
            </a:r>
            <a:r>
              <a:rPr lang="en-GB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izplatīšana</a:t>
            </a:r>
            <a:endParaRPr lang="en-GB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A94FB1-6480-453E-9C2C-4241B210303B}"/>
              </a:ext>
            </a:extLst>
          </p:cNvPr>
          <p:cNvSpPr/>
          <p:nvPr/>
        </p:nvSpPr>
        <p:spPr>
          <a:xfrm>
            <a:off x="8692286" y="5671663"/>
            <a:ext cx="3298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 err="1"/>
              <a:t>Bērnu</a:t>
            </a:r>
            <a:r>
              <a:rPr lang="en-GB" sz="4400" b="1" dirty="0"/>
              <a:t> </a:t>
            </a:r>
            <a:r>
              <a:rPr lang="en-GB" sz="4400" b="1" dirty="0" err="1"/>
              <a:t>ratos</a:t>
            </a:r>
            <a:r>
              <a:rPr lang="en-GB" sz="44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37193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6B4A7F-8D55-4D6F-970F-7B5964CF25FA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>
                <a:solidFill>
                  <a:srgbClr val="FF0000"/>
                </a:solidFill>
                <a:latin typeface="+mj-lt"/>
              </a:rPr>
              <a:t>Ko </a:t>
            </a:r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nedrīgst</a:t>
            </a:r>
            <a:r>
              <a:rPr lang="en-GB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darīt</a:t>
            </a:r>
            <a:endParaRPr lang="en-GB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27AF4-8226-4B2B-987D-F4FBE46E485D}"/>
              </a:ext>
            </a:extLst>
          </p:cNvPr>
          <p:cNvSpPr/>
          <p:nvPr/>
        </p:nvSpPr>
        <p:spPr>
          <a:xfrm>
            <a:off x="555831" y="1503002"/>
            <a:ext cx="1050005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Dzīvus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kailgliemežus</a:t>
            </a:r>
            <a:r>
              <a:rPr lang="en-GB" sz="3200" b="1" dirty="0">
                <a:solidFill>
                  <a:srgbClr val="FF0000"/>
                </a:solidFill>
              </a:rPr>
              <a:t> pa</a:t>
            </a:r>
            <a:r>
              <a:rPr lang="lv-LV" sz="3200" b="1" dirty="0">
                <a:solidFill>
                  <a:srgbClr val="FF0000"/>
                </a:solidFill>
              </a:rPr>
              <a:t>ŗ</a:t>
            </a:r>
            <a:r>
              <a:rPr lang="en-GB" sz="3200" b="1" dirty="0" err="1">
                <a:solidFill>
                  <a:srgbClr val="FF0000"/>
                </a:solidFill>
              </a:rPr>
              <a:t>vietot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uz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jaunām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vietām</a:t>
            </a:r>
            <a:endParaRPr lang="en-GB" sz="3200" b="1" dirty="0">
              <a:solidFill>
                <a:srgbClr val="FF0000"/>
              </a:solidFill>
            </a:endParaRP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FF0000"/>
                </a:solidFill>
              </a:rPr>
              <a:t>● Bez </a:t>
            </a:r>
            <a:r>
              <a:rPr lang="en-GB" sz="3200" b="1" dirty="0" err="1">
                <a:solidFill>
                  <a:srgbClr val="FF0000"/>
                </a:solidFill>
              </a:rPr>
              <a:t>apstrādes</a:t>
            </a:r>
            <a:r>
              <a:rPr lang="en-GB" sz="3200" b="1" dirty="0">
                <a:solidFill>
                  <a:srgbClr val="FF0000"/>
                </a:solidFill>
              </a:rPr>
              <a:t> / </a:t>
            </a:r>
            <a:r>
              <a:rPr lang="en-GB" sz="3200" b="1" dirty="0" err="1">
                <a:solidFill>
                  <a:srgbClr val="FF0000"/>
                </a:solidFill>
              </a:rPr>
              <a:t>pārbaudes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uz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citu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vietu</a:t>
            </a:r>
            <a:r>
              <a:rPr lang="en-GB" sz="3200" b="1" dirty="0">
                <a:solidFill>
                  <a:srgbClr val="FF0000"/>
                </a:solidFill>
              </a:rPr>
              <a:t> vest</a:t>
            </a:r>
          </a:p>
          <a:p>
            <a:r>
              <a:rPr lang="en-GB" sz="3200" b="1" dirty="0">
                <a:solidFill>
                  <a:srgbClr val="FF0000"/>
                </a:solidFill>
              </a:rPr>
              <a:t>		</a:t>
            </a:r>
            <a:r>
              <a:rPr lang="en-GB" sz="3200" b="1" dirty="0" err="1">
                <a:solidFill>
                  <a:srgbClr val="FF0000"/>
                </a:solidFill>
              </a:rPr>
              <a:t>augsnes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kravas</a:t>
            </a:r>
            <a:br>
              <a:rPr lang="en-GB" sz="3200" b="1" dirty="0">
                <a:solidFill>
                  <a:srgbClr val="FF0000"/>
                </a:solidFill>
              </a:rPr>
            </a:br>
            <a:r>
              <a:rPr lang="en-GB" sz="3200" b="1" dirty="0">
                <a:solidFill>
                  <a:srgbClr val="FF0000"/>
                </a:solidFill>
              </a:rPr>
              <a:t>		</a:t>
            </a:r>
            <a:r>
              <a:rPr lang="en-GB" sz="3200" b="1" dirty="0" err="1">
                <a:solidFill>
                  <a:srgbClr val="FF0000"/>
                </a:solidFill>
              </a:rPr>
              <a:t>augu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atliekas</a:t>
            </a:r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FF0000"/>
                </a:solidFill>
              </a:rPr>
              <a:t>		</a:t>
            </a:r>
            <a:r>
              <a:rPr lang="en-GB" sz="3200" b="1" dirty="0" err="1">
                <a:solidFill>
                  <a:srgbClr val="FF0000"/>
                </a:solidFill>
              </a:rPr>
              <a:t>dārzos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uz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zemes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ilgāku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laiku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glabātus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priekšmetus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5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6B4A7F-8D55-4D6F-970F-7B5964CF25FA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Kā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izvairīties</a:t>
            </a:r>
            <a:r>
              <a:rPr lang="en-GB" sz="4800" b="1" dirty="0">
                <a:latin typeface="+mj-lt"/>
              </a:rPr>
              <a:t> no </a:t>
            </a:r>
            <a:r>
              <a:rPr lang="en-GB" sz="4800" b="1" dirty="0" err="1">
                <a:latin typeface="+mj-lt"/>
              </a:rPr>
              <a:t>kailgliemežu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ievazāšanas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27AF4-8226-4B2B-987D-F4FBE46E485D}"/>
              </a:ext>
            </a:extLst>
          </p:cNvPr>
          <p:cNvSpPr/>
          <p:nvPr/>
        </p:nvSpPr>
        <p:spPr>
          <a:xfrm>
            <a:off x="555831" y="1503002"/>
            <a:ext cx="110468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/>
              <a:t>Iegādāties</a:t>
            </a:r>
            <a:r>
              <a:rPr lang="en-GB" sz="3200" b="1" dirty="0"/>
              <a:t> </a:t>
            </a:r>
            <a:r>
              <a:rPr lang="en-GB" sz="3200" b="1" dirty="0" err="1"/>
              <a:t>stādus</a:t>
            </a:r>
            <a:r>
              <a:rPr lang="en-GB" sz="3200" b="1" dirty="0"/>
              <a:t> no </a:t>
            </a:r>
            <a:r>
              <a:rPr lang="en-GB" sz="3200" b="1" dirty="0" err="1"/>
              <a:t>tirgotājiem</a:t>
            </a:r>
            <a:r>
              <a:rPr lang="en-GB" sz="3200" b="1" dirty="0"/>
              <a:t>, </a:t>
            </a:r>
            <a:r>
              <a:rPr lang="en-GB" sz="3200" b="1" dirty="0" err="1"/>
              <a:t>kur</a:t>
            </a:r>
            <a:r>
              <a:rPr lang="en-GB" sz="3200" b="1" dirty="0"/>
              <a:t> </a:t>
            </a:r>
            <a:r>
              <a:rPr lang="en-GB" sz="3200" b="1" dirty="0" err="1"/>
              <a:t>tirgošanas</a:t>
            </a:r>
            <a:r>
              <a:rPr lang="en-GB" sz="3200" b="1" dirty="0"/>
              <a:t> </a:t>
            </a:r>
            <a:r>
              <a:rPr lang="en-GB" sz="3200" b="1" dirty="0" err="1"/>
              <a:t>vietās</a:t>
            </a:r>
            <a:r>
              <a:rPr lang="en-GB" sz="3200" b="1" dirty="0"/>
              <a:t> / </a:t>
            </a:r>
            <a:r>
              <a:rPr lang="en-GB" sz="3200" b="1" dirty="0" err="1"/>
              <a:t>kokaudzētavās</a:t>
            </a:r>
            <a:r>
              <a:rPr lang="en-GB" sz="3200" b="1" dirty="0"/>
              <a:t> nav </a:t>
            </a:r>
            <a:r>
              <a:rPr lang="en-GB" sz="3200" b="1" dirty="0" err="1"/>
              <a:t>Spānijas</a:t>
            </a:r>
            <a:r>
              <a:rPr lang="en-GB" sz="3200" b="1" dirty="0"/>
              <a:t> </a:t>
            </a:r>
            <a:r>
              <a:rPr lang="en-GB" sz="3200" b="1" dirty="0" err="1"/>
              <a:t>kailgliemežu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Drošībai</a:t>
            </a:r>
            <a:r>
              <a:rPr lang="en-GB" sz="3200" b="1" dirty="0">
                <a:solidFill>
                  <a:srgbClr val="FF0000"/>
                </a:solidFill>
              </a:rPr>
              <a:t> – </a:t>
            </a:r>
            <a:r>
              <a:rPr lang="en-GB" sz="3200" b="1" dirty="0" err="1"/>
              <a:t>stādus</a:t>
            </a:r>
            <a:r>
              <a:rPr lang="en-GB" sz="3200" b="1" dirty="0"/>
              <a:t> </a:t>
            </a:r>
            <a:r>
              <a:rPr lang="en-GB" sz="3200" b="1" dirty="0" err="1"/>
              <a:t>pirms</a:t>
            </a:r>
            <a:r>
              <a:rPr lang="en-GB" sz="3200" b="1" dirty="0"/>
              <a:t> </a:t>
            </a:r>
            <a:r>
              <a:rPr lang="en-GB" sz="3200" b="1" dirty="0" err="1"/>
              <a:t>stādīšanas</a:t>
            </a:r>
            <a:r>
              <a:rPr lang="en-GB" sz="3200" b="1" dirty="0"/>
              <a:t> </a:t>
            </a:r>
            <a:r>
              <a:rPr lang="en-GB" sz="3200" b="1" dirty="0" err="1"/>
              <a:t>apstrādāt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/>
              <a:t>Ja</a:t>
            </a:r>
            <a:r>
              <a:rPr lang="en-GB" sz="3200" b="1" dirty="0"/>
              <a:t> </a:t>
            </a:r>
            <a:r>
              <a:rPr lang="en-GB" sz="3200" b="1" dirty="0" err="1"/>
              <a:t>ir</a:t>
            </a:r>
            <a:r>
              <a:rPr lang="en-GB" sz="3200" b="1" dirty="0"/>
              <a:t> </a:t>
            </a:r>
            <a:r>
              <a:rPr lang="en-GB" sz="3200" b="1" dirty="0" err="1"/>
              <a:t>iespējams</a:t>
            </a:r>
            <a:r>
              <a:rPr lang="en-GB" sz="3200" b="1" dirty="0"/>
              <a:t>, </a:t>
            </a:r>
            <a:r>
              <a:rPr lang="en-GB" sz="3200" b="1" dirty="0" err="1"/>
              <a:t>podotos</a:t>
            </a:r>
            <a:r>
              <a:rPr lang="en-GB" sz="3200" b="1" dirty="0"/>
              <a:t> </a:t>
            </a:r>
            <a:r>
              <a:rPr lang="en-GB" sz="3200" b="1" dirty="0" err="1"/>
              <a:t>stādus</a:t>
            </a:r>
            <a:r>
              <a:rPr lang="en-GB" sz="3200" b="1" dirty="0"/>
              <a:t> </a:t>
            </a:r>
            <a:r>
              <a:rPr lang="en-GB" sz="3200" b="1" dirty="0" err="1"/>
              <a:t>stādus</a:t>
            </a:r>
            <a:r>
              <a:rPr lang="en-GB" sz="3200" b="1" dirty="0"/>
              <a:t> </a:t>
            </a:r>
            <a:r>
              <a:rPr lang="en-GB" sz="3200" b="1" dirty="0" err="1"/>
              <a:t>jāiegādājas</a:t>
            </a:r>
            <a:r>
              <a:rPr lang="en-GB" sz="3200" b="1" dirty="0"/>
              <a:t> </a:t>
            </a:r>
            <a:r>
              <a:rPr lang="en-GB" sz="3200" b="1" dirty="0" err="1"/>
              <a:t>tikai</a:t>
            </a:r>
            <a:r>
              <a:rPr lang="en-GB" sz="3200" b="1" dirty="0"/>
              <a:t> </a:t>
            </a:r>
            <a:r>
              <a:rPr lang="en-GB" sz="3200" b="1" dirty="0" err="1"/>
              <a:t>pavasarī</a:t>
            </a:r>
            <a:r>
              <a:rPr lang="en-GB" sz="3200" b="1" dirty="0"/>
              <a:t>, </a:t>
            </a:r>
            <a:r>
              <a:rPr lang="en-GB" sz="3200" b="1" dirty="0" err="1"/>
              <a:t>vēlākais</a:t>
            </a:r>
            <a:r>
              <a:rPr lang="en-GB" sz="3200" b="1" dirty="0"/>
              <a:t> </a:t>
            </a:r>
            <a:r>
              <a:rPr lang="en-GB" sz="3200" b="1" dirty="0" err="1"/>
              <a:t>līdz</a:t>
            </a:r>
            <a:r>
              <a:rPr lang="en-GB" sz="3200" b="1" dirty="0"/>
              <a:t> </a:t>
            </a:r>
            <a:r>
              <a:rPr lang="en-GB" sz="3200" b="1" dirty="0" err="1"/>
              <a:t>jūlijam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/>
              <a:t>Vasaras</a:t>
            </a:r>
            <a:r>
              <a:rPr lang="en-GB" sz="3200" b="1" dirty="0"/>
              <a:t> </a:t>
            </a:r>
            <a:r>
              <a:rPr lang="en-GB" sz="3200" b="1" dirty="0" err="1"/>
              <a:t>otrajā</a:t>
            </a:r>
            <a:r>
              <a:rPr lang="en-GB" sz="3200" b="1" dirty="0"/>
              <a:t> </a:t>
            </a:r>
            <a:r>
              <a:rPr lang="en-GB" sz="3200" b="1" dirty="0" err="1"/>
              <a:t>pusē</a:t>
            </a:r>
            <a:r>
              <a:rPr lang="en-GB" sz="3200" b="1" dirty="0"/>
              <a:t> un </a:t>
            </a:r>
            <a:r>
              <a:rPr lang="en-GB" sz="3200" b="1" dirty="0" err="1"/>
              <a:t>rudenī</a:t>
            </a:r>
            <a:r>
              <a:rPr lang="en-GB" sz="3200" b="1" dirty="0"/>
              <a:t> </a:t>
            </a:r>
            <a:r>
              <a:rPr lang="en-GB" sz="3200" b="1" dirty="0" err="1"/>
              <a:t>iegādāties</a:t>
            </a:r>
            <a:r>
              <a:rPr lang="en-GB" sz="3200" b="1" dirty="0"/>
              <a:t> </a:t>
            </a:r>
            <a:r>
              <a:rPr lang="en-GB" sz="3200" b="1" dirty="0" err="1"/>
              <a:t>tikai</a:t>
            </a:r>
            <a:r>
              <a:rPr lang="en-GB" sz="3200" b="1" dirty="0"/>
              <a:t> </a:t>
            </a:r>
            <a:r>
              <a:rPr lang="en-GB" sz="3200" b="1" dirty="0" err="1"/>
              <a:t>kailsak</a:t>
            </a:r>
            <a:r>
              <a:rPr lang="lv-LV" sz="3200" b="1" dirty="0"/>
              <a:t>ņ</a:t>
            </a:r>
            <a:r>
              <a:rPr lang="en-GB" sz="3200" b="1" dirty="0"/>
              <a:t>u </a:t>
            </a:r>
            <a:r>
              <a:rPr lang="en-GB" sz="3200" b="1" dirty="0" err="1"/>
              <a:t>stādus</a:t>
            </a:r>
            <a:r>
              <a:rPr lang="en-GB" sz="3200" b="1" dirty="0"/>
              <a:t> bez </a:t>
            </a:r>
            <a:r>
              <a:rPr lang="en-GB" sz="3200" b="1" dirty="0" err="1"/>
              <a:t>augsnes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704803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6B4A7F-8D55-4D6F-970F-7B5964CF25FA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Spānijas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kailgliemežu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biolo</a:t>
            </a:r>
            <a:r>
              <a:rPr lang="lv-LV" sz="4800" b="1" dirty="0">
                <a:latin typeface="+mj-lt"/>
              </a:rPr>
              <a:t>ģ</a:t>
            </a:r>
            <a:r>
              <a:rPr lang="en-GB" sz="4800" b="1" dirty="0" err="1">
                <a:latin typeface="+mj-lt"/>
              </a:rPr>
              <a:t>ija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27AF4-8226-4B2B-987D-F4FBE46E485D}"/>
              </a:ext>
            </a:extLst>
          </p:cNvPr>
          <p:cNvSpPr/>
          <p:nvPr/>
        </p:nvSpPr>
        <p:spPr>
          <a:xfrm>
            <a:off x="423751" y="1166842"/>
            <a:ext cx="110468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Hermafodīti</a:t>
            </a:r>
            <a:r>
              <a:rPr lang="en-GB" sz="3200" b="1" dirty="0"/>
              <a:t> – </a:t>
            </a:r>
            <a:r>
              <a:rPr lang="en-GB" sz="3200" b="1" dirty="0" err="1"/>
              <a:t>olas</a:t>
            </a:r>
            <a:r>
              <a:rPr lang="en-GB" sz="3200" b="1" dirty="0"/>
              <a:t> </a:t>
            </a:r>
            <a:r>
              <a:rPr lang="en-GB" sz="3200" b="1" dirty="0" err="1"/>
              <a:t>dēj</a:t>
            </a:r>
            <a:r>
              <a:rPr lang="en-GB" sz="3200" b="1" dirty="0"/>
              <a:t> </a:t>
            </a:r>
            <a:r>
              <a:rPr lang="en-GB" sz="3200" b="1" dirty="0" err="1"/>
              <a:t>katrs</a:t>
            </a:r>
            <a:r>
              <a:rPr lang="en-GB" sz="3200" b="1" dirty="0"/>
              <a:t> </a:t>
            </a:r>
            <a:r>
              <a:rPr lang="en-GB" sz="3200" b="1" dirty="0" err="1"/>
              <a:t>īpatnis</a:t>
            </a:r>
            <a:r>
              <a:rPr lang="en-GB" sz="3200" b="1" dirty="0"/>
              <a:t>, kas </a:t>
            </a:r>
            <a:r>
              <a:rPr lang="en-GB" sz="3200" b="1" dirty="0" err="1"/>
              <a:t>sasniedzis</a:t>
            </a:r>
            <a:r>
              <a:rPr lang="en-GB" sz="3200" b="1" dirty="0"/>
              <a:t> </a:t>
            </a:r>
            <a:r>
              <a:rPr lang="en-GB" sz="3200" b="1" dirty="0" err="1"/>
              <a:t>dzimumbriedumu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Visēdāji</a:t>
            </a:r>
            <a:r>
              <a:rPr lang="en-GB" sz="3200" b="1" dirty="0"/>
              <a:t> – </a:t>
            </a:r>
            <a:r>
              <a:rPr lang="en-GB" sz="3200" b="1" dirty="0" err="1"/>
              <a:t>pamatbarība</a:t>
            </a:r>
            <a:r>
              <a:rPr lang="en-GB" sz="3200" b="1" dirty="0"/>
              <a:t> </a:t>
            </a:r>
            <a:r>
              <a:rPr lang="en-GB" sz="3200" b="1" dirty="0" err="1"/>
              <a:t>augi</a:t>
            </a:r>
            <a:r>
              <a:rPr lang="en-GB" sz="3200" b="1" dirty="0"/>
              <a:t>, </a:t>
            </a:r>
            <a:r>
              <a:rPr lang="en-GB" sz="3200" b="1" dirty="0" err="1"/>
              <a:t>augu</a:t>
            </a:r>
            <a:r>
              <a:rPr lang="en-GB" sz="3200" b="1" dirty="0"/>
              <a:t> </a:t>
            </a:r>
            <a:r>
              <a:rPr lang="en-GB" sz="3200" b="1" dirty="0" err="1"/>
              <a:t>atliekas</a:t>
            </a:r>
            <a:r>
              <a:rPr lang="en-GB" sz="3200" b="1" dirty="0"/>
              <a:t>, </a:t>
            </a:r>
            <a:r>
              <a:rPr lang="en-GB" sz="3200" b="1" dirty="0" err="1"/>
              <a:t>arī</a:t>
            </a:r>
            <a:r>
              <a:rPr lang="en-GB" sz="3200" b="1" dirty="0"/>
              <a:t> </a:t>
            </a:r>
            <a:r>
              <a:rPr lang="en-GB" sz="3200" b="1" dirty="0" err="1"/>
              <a:t>beigti</a:t>
            </a:r>
            <a:r>
              <a:rPr lang="en-GB" sz="3200" b="1" dirty="0"/>
              <a:t> </a:t>
            </a:r>
            <a:r>
              <a:rPr lang="en-GB" sz="3200" b="1" dirty="0" err="1"/>
              <a:t>vai</a:t>
            </a:r>
            <a:r>
              <a:rPr lang="en-GB" sz="3200" b="1" dirty="0"/>
              <a:t> </a:t>
            </a:r>
            <a:r>
              <a:rPr lang="en-GB" sz="3200" b="1" dirty="0" err="1"/>
              <a:t>nekustīgi</a:t>
            </a:r>
            <a:r>
              <a:rPr lang="en-GB" sz="3200" b="1" dirty="0"/>
              <a:t> </a:t>
            </a:r>
            <a:r>
              <a:rPr lang="en-GB" sz="3200" b="1" dirty="0" err="1"/>
              <a:t>dzīvnieki</a:t>
            </a:r>
            <a:r>
              <a:rPr lang="en-GB" sz="3200" b="1" dirty="0"/>
              <a:t>, </a:t>
            </a:r>
            <a:r>
              <a:rPr lang="en-GB" sz="3200" b="1" dirty="0" err="1"/>
              <a:t>dzīvnieku</a:t>
            </a:r>
            <a:r>
              <a:rPr lang="en-GB" sz="3200" b="1" dirty="0"/>
              <a:t> </a:t>
            </a:r>
            <a:r>
              <a:rPr lang="en-GB" sz="3200" b="1" dirty="0" err="1"/>
              <a:t>izkārnījumi</a:t>
            </a:r>
            <a:r>
              <a:rPr lang="en-GB" sz="3200" b="1" dirty="0"/>
              <a:t>, </a:t>
            </a:r>
            <a:r>
              <a:rPr lang="en-GB" sz="3200" b="1" dirty="0" err="1"/>
              <a:t>sēnes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Dzīves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cikls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/>
              <a:t>– </a:t>
            </a:r>
            <a:r>
              <a:rPr lang="en-GB" sz="3200" b="1" dirty="0" err="1"/>
              <a:t>normāli</a:t>
            </a:r>
            <a:r>
              <a:rPr lang="en-GB" sz="3200" b="1" dirty="0"/>
              <a:t> 1 gads, </a:t>
            </a:r>
            <a:r>
              <a:rPr lang="en-GB" sz="3200" b="1" dirty="0" err="1"/>
              <a:t>pārziemo</a:t>
            </a:r>
            <a:r>
              <a:rPr lang="en-GB" sz="3200" b="1" dirty="0"/>
              <a:t> </a:t>
            </a:r>
            <a:r>
              <a:rPr lang="en-GB" sz="3200" b="1" dirty="0" err="1"/>
              <a:t>mazu</a:t>
            </a:r>
            <a:r>
              <a:rPr lang="lv-LV" sz="3200" b="1" dirty="0"/>
              <a:t>ļ</a:t>
            </a:r>
            <a:r>
              <a:rPr lang="en-GB" sz="3200" b="1" dirty="0"/>
              <a:t>u </a:t>
            </a:r>
            <a:r>
              <a:rPr lang="en-GB" sz="3200" b="1" dirty="0" err="1"/>
              <a:t>stadijā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Dzimumbriedums</a:t>
            </a:r>
            <a:r>
              <a:rPr lang="en-GB" sz="3200" b="1" dirty="0"/>
              <a:t> – </a:t>
            </a:r>
            <a:r>
              <a:rPr lang="en-GB" sz="3200" b="1" dirty="0" err="1"/>
              <a:t>jūlija</a:t>
            </a:r>
            <a:r>
              <a:rPr lang="en-GB" sz="3200" b="1" dirty="0"/>
              <a:t> </a:t>
            </a:r>
            <a:r>
              <a:rPr lang="en-GB" sz="3200" b="1" dirty="0" err="1"/>
              <a:t>beigas</a:t>
            </a:r>
            <a:r>
              <a:rPr lang="en-GB" sz="3200" b="1" dirty="0"/>
              <a:t>, </a:t>
            </a:r>
            <a:r>
              <a:rPr lang="en-GB" sz="3200" b="1" dirty="0" err="1"/>
              <a:t>augusts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Olu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dēšana</a:t>
            </a:r>
            <a:r>
              <a:rPr lang="en-GB" sz="3200" b="1" dirty="0"/>
              <a:t> – </a:t>
            </a:r>
            <a:r>
              <a:rPr lang="en-GB" sz="3200" b="1" dirty="0" err="1"/>
              <a:t>sākot</a:t>
            </a:r>
            <a:r>
              <a:rPr lang="en-GB" sz="3200" b="1" dirty="0"/>
              <a:t> </a:t>
            </a:r>
            <a:r>
              <a:rPr lang="en-GB" sz="3200" b="1" dirty="0" err="1"/>
              <a:t>ar</a:t>
            </a:r>
            <a:r>
              <a:rPr lang="en-GB" sz="3200" b="1" dirty="0"/>
              <a:t> </a:t>
            </a:r>
            <a:r>
              <a:rPr lang="en-GB" sz="3200" b="1" dirty="0" err="1"/>
              <a:t>augustu</a:t>
            </a:r>
            <a:r>
              <a:rPr lang="en-GB" sz="3200" b="1" dirty="0"/>
              <a:t>, </a:t>
            </a:r>
            <a:r>
              <a:rPr lang="en-GB" sz="3200" b="1" dirty="0" err="1"/>
              <a:t>īpaši</a:t>
            </a:r>
            <a:r>
              <a:rPr lang="en-GB" sz="3200" b="1" dirty="0"/>
              <a:t> no </a:t>
            </a:r>
            <a:r>
              <a:rPr lang="en-GB" sz="3200" b="1" dirty="0" err="1"/>
              <a:t>septembra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098856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351D57-C63D-4152-B551-1AB556196C79}"/>
              </a:ext>
            </a:extLst>
          </p:cNvPr>
          <p:cNvSpPr/>
          <p:nvPr/>
        </p:nvSpPr>
        <p:spPr>
          <a:xfrm>
            <a:off x="555831" y="1503002"/>
            <a:ext cx="26645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/>
              <a:t>Augu</a:t>
            </a:r>
            <a:r>
              <a:rPr lang="en-GB" sz="3200" b="1" dirty="0"/>
              <a:t> </a:t>
            </a:r>
            <a:r>
              <a:rPr lang="en-GB" sz="3200" b="1" dirty="0" err="1"/>
              <a:t>bojājumi</a:t>
            </a:r>
            <a:endParaRPr lang="en-GB" sz="32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4058B-93F9-48FF-9A2E-F9295AF13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32" y="1378668"/>
            <a:ext cx="6375662" cy="47817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4DD54A-62F5-4431-BC8B-42D9DD873CF3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Spānijas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kailgliemežu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biolo</a:t>
            </a:r>
            <a:r>
              <a:rPr lang="lv-LV" sz="4800" b="1" dirty="0">
                <a:latin typeface="+mj-lt"/>
              </a:rPr>
              <a:t>ģ</a:t>
            </a:r>
            <a:r>
              <a:rPr lang="en-GB" sz="4800" b="1" dirty="0" err="1">
                <a:latin typeface="+mj-lt"/>
              </a:rPr>
              <a:t>ija</a:t>
            </a:r>
            <a:endParaRPr lang="en-GB" sz="48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E34F9-9A26-4ED9-8B11-983A59548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3271167"/>
            <a:ext cx="4572000" cy="342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40BF2C-45CB-4F7C-B46B-287CF08D1549}"/>
              </a:ext>
            </a:extLst>
          </p:cNvPr>
          <p:cNvSpPr/>
          <p:nvPr/>
        </p:nvSpPr>
        <p:spPr>
          <a:xfrm>
            <a:off x="162560" y="2624836"/>
            <a:ext cx="35757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Savva</a:t>
            </a:r>
            <a:r>
              <a:rPr lang="lv-LV" sz="3600" b="1" dirty="0"/>
              <a:t>ļ</a:t>
            </a:r>
            <a:r>
              <a:rPr lang="en-GB" sz="3600" b="1" dirty="0"/>
              <a:t>ā (</a:t>
            </a:r>
            <a:r>
              <a:rPr lang="en-GB" sz="3600" b="1" dirty="0" err="1"/>
              <a:t>diždadži</a:t>
            </a:r>
            <a:r>
              <a:rPr lang="en-GB" sz="3600" b="1" dirty="0"/>
              <a:t>)</a:t>
            </a:r>
            <a:endParaRPr lang="en-GB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1F508C-9DAD-47B3-98A3-78245E760FEA}"/>
              </a:ext>
            </a:extLst>
          </p:cNvPr>
          <p:cNvSpPr/>
          <p:nvPr/>
        </p:nvSpPr>
        <p:spPr>
          <a:xfrm>
            <a:off x="7887207" y="6178389"/>
            <a:ext cx="3646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/>
              <a:t>Dārzos</a:t>
            </a:r>
            <a:r>
              <a:rPr lang="en-GB" sz="3600" b="1" dirty="0"/>
              <a:t> (</a:t>
            </a:r>
            <a:r>
              <a:rPr lang="en-GB" sz="3600" b="1" dirty="0" err="1"/>
              <a:t>rabarberi</a:t>
            </a:r>
            <a:r>
              <a:rPr lang="en-GB" sz="3600" b="1" dirty="0"/>
              <a:t>)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3092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:\_______FOTO_\_________DZIVNIEKI\Arion_vulgaris\_Dobele_1\2017-07-21_Dobele-1\INV KaTALOGAM\P1010032.JPG">
            <a:extLst>
              <a:ext uri="{FF2B5EF4-FFF2-40B4-BE49-F238E27FC236}">
                <a16:creationId xmlns:a16="http://schemas.microsoft.com/office/drawing/2014/main" id="{63D6D8AB-A92C-4B5D-8F4D-4FD224BA1FE7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8001"/>
            <a:ext cx="5689600" cy="50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AC87D0-7218-4CC5-815D-844FDC051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40" y="1778000"/>
            <a:ext cx="6789159" cy="5080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38417F3-1C2B-48A1-ACF1-E7359F3A40F6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Spānijas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kailgliemežu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biolo</a:t>
            </a:r>
            <a:r>
              <a:rPr lang="lv-LV" sz="4800" b="1" dirty="0">
                <a:latin typeface="+mj-lt"/>
              </a:rPr>
              <a:t>ģ</a:t>
            </a:r>
            <a:r>
              <a:rPr lang="en-GB" sz="4800" b="1" dirty="0" err="1">
                <a:latin typeface="+mj-lt"/>
              </a:rPr>
              <a:t>ija</a:t>
            </a:r>
            <a:endParaRPr lang="en-GB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4865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351D57-C63D-4152-B551-1AB556196C79}"/>
              </a:ext>
            </a:extLst>
          </p:cNvPr>
          <p:cNvSpPr/>
          <p:nvPr/>
        </p:nvSpPr>
        <p:spPr>
          <a:xfrm>
            <a:off x="555831" y="1503002"/>
            <a:ext cx="472956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/>
              <a:t>“</a:t>
            </a:r>
            <a:r>
              <a:rPr lang="en-GB" sz="3200" b="1" i="1" dirty="0">
                <a:solidFill>
                  <a:srgbClr val="008000"/>
                </a:solidFill>
              </a:rPr>
              <a:t>Arion </a:t>
            </a:r>
            <a:r>
              <a:rPr lang="en-GB" sz="3200" b="1" i="1" dirty="0" err="1">
                <a:solidFill>
                  <a:srgbClr val="008000"/>
                </a:solidFill>
              </a:rPr>
              <a:t>lusitanicus</a:t>
            </a:r>
            <a:r>
              <a:rPr lang="en-GB" sz="3200" b="1" dirty="0"/>
              <a:t>”</a:t>
            </a:r>
          </a:p>
          <a:p>
            <a:endParaRPr lang="en-GB" sz="3200" b="1" dirty="0"/>
          </a:p>
          <a:p>
            <a:r>
              <a:rPr lang="en-GB" sz="3200" b="1" dirty="0" err="1"/>
              <a:t>Ir</a:t>
            </a:r>
            <a:r>
              <a:rPr lang="en-GB" sz="3200" b="1" dirty="0"/>
              <a:t> divas </a:t>
            </a:r>
            <a:r>
              <a:rPr lang="en-GB" sz="3200" b="1" dirty="0" err="1"/>
              <a:t>sugas</a:t>
            </a:r>
            <a:r>
              <a:rPr lang="en-GB" sz="3200" b="1" dirty="0"/>
              <a:t>:</a:t>
            </a:r>
          </a:p>
          <a:p>
            <a:endParaRPr lang="en-GB" sz="3200" b="1" dirty="0"/>
          </a:p>
          <a:p>
            <a:r>
              <a:rPr lang="en-GB" sz="3200" b="1" i="1" dirty="0">
                <a:solidFill>
                  <a:srgbClr val="FF0000"/>
                </a:solidFill>
              </a:rPr>
              <a:t>Arion </a:t>
            </a:r>
            <a:r>
              <a:rPr lang="en-GB" sz="3200" b="1" i="1" dirty="0" err="1">
                <a:solidFill>
                  <a:srgbClr val="FF0000"/>
                </a:solidFill>
              </a:rPr>
              <a:t>lusitanicus</a:t>
            </a:r>
            <a:endParaRPr lang="en-GB" sz="3200" b="1" i="1" dirty="0">
              <a:solidFill>
                <a:srgbClr val="FF0000"/>
              </a:solidFill>
            </a:endParaRPr>
          </a:p>
          <a:p>
            <a:r>
              <a:rPr lang="en-GB" sz="3200" b="1" i="1" dirty="0">
                <a:solidFill>
                  <a:srgbClr val="FF0000"/>
                </a:solidFill>
              </a:rPr>
              <a:t>	</a:t>
            </a:r>
            <a:r>
              <a:rPr lang="en-GB" sz="3200" b="1" dirty="0"/>
              <a:t>– </a:t>
            </a:r>
            <a:r>
              <a:rPr lang="en-GB" sz="3200" b="1" dirty="0" err="1"/>
              <a:t>tikai</a:t>
            </a:r>
            <a:r>
              <a:rPr lang="en-GB" sz="3200" b="1" dirty="0"/>
              <a:t> </a:t>
            </a:r>
            <a:r>
              <a:rPr lang="en-GB" sz="3200" b="1" dirty="0" err="1"/>
              <a:t>Portugālē</a:t>
            </a:r>
            <a:endParaRPr lang="en-GB" sz="3200" b="1" dirty="0"/>
          </a:p>
          <a:p>
            <a:endParaRPr lang="en-GB" sz="3200" b="1" i="1" dirty="0"/>
          </a:p>
          <a:p>
            <a:r>
              <a:rPr lang="en-GB" sz="3200" b="1" i="1" dirty="0">
                <a:solidFill>
                  <a:srgbClr val="FF0000"/>
                </a:solidFill>
              </a:rPr>
              <a:t>Arion vulgaris</a:t>
            </a:r>
          </a:p>
          <a:p>
            <a:r>
              <a:rPr lang="en-GB" sz="3200" b="1" i="1" dirty="0">
                <a:solidFill>
                  <a:srgbClr val="FF0000"/>
                </a:solidFill>
              </a:rPr>
              <a:t>	</a:t>
            </a:r>
            <a:r>
              <a:rPr lang="en-GB" sz="3200" b="1" dirty="0"/>
              <a:t>– </a:t>
            </a:r>
            <a:r>
              <a:rPr lang="en-GB" sz="3200" b="1" dirty="0" err="1"/>
              <a:t>invazīvi</a:t>
            </a:r>
            <a:r>
              <a:rPr lang="en-GB" sz="3200" b="1" dirty="0"/>
              <a:t> </a:t>
            </a:r>
            <a:r>
              <a:rPr lang="en-GB" sz="3200" b="1" dirty="0" err="1"/>
              <a:t>visā</a:t>
            </a:r>
            <a:r>
              <a:rPr lang="en-GB" sz="3200" b="1" dirty="0"/>
              <a:t> </a:t>
            </a:r>
            <a:r>
              <a:rPr lang="en-GB" sz="3200" b="1" dirty="0" err="1"/>
              <a:t>Eiropā</a:t>
            </a:r>
            <a:endParaRPr lang="en-GB" sz="3200" b="1" dirty="0"/>
          </a:p>
          <a:p>
            <a:endParaRPr lang="en-GB" sz="3200" b="1" i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109A0-28D4-46B3-A001-45EB909AA5FA}"/>
              </a:ext>
            </a:extLst>
          </p:cNvPr>
          <p:cNvSpPr/>
          <p:nvPr/>
        </p:nvSpPr>
        <p:spPr>
          <a:xfrm>
            <a:off x="7569724" y="7880"/>
            <a:ext cx="4124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Taksonomija</a:t>
            </a:r>
            <a:endParaRPr lang="en-GB" sz="4800" dirty="0"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89EACF-800A-44F2-A9A1-2B0AD17D1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788" y="1870804"/>
            <a:ext cx="6116109" cy="457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31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8417F3-1C2B-48A1-ACF1-E7359F3A40F6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Spānijas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kailgliemežu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biolo</a:t>
            </a:r>
            <a:r>
              <a:rPr lang="lv-LV" sz="4800" b="1" dirty="0">
                <a:latin typeface="+mj-lt"/>
              </a:rPr>
              <a:t>ģ</a:t>
            </a:r>
            <a:r>
              <a:rPr lang="en-GB" sz="4800" b="1" dirty="0" err="1">
                <a:latin typeface="+mj-lt"/>
              </a:rPr>
              <a:t>ija</a:t>
            </a:r>
            <a:endParaRPr lang="en-GB" sz="4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3C9032-F460-4E17-A1C2-0784A0634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98" y="2086075"/>
            <a:ext cx="6366902" cy="4764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C3A08-4884-42E6-B905-1E3BA04DD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93955"/>
            <a:ext cx="6366901" cy="47640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567BF2-6053-4F71-A4C0-909D332854CB}"/>
              </a:ext>
            </a:extLst>
          </p:cNvPr>
          <p:cNvSpPr/>
          <p:nvPr/>
        </p:nvSpPr>
        <p:spPr>
          <a:xfrm>
            <a:off x="4846106" y="1385054"/>
            <a:ext cx="2800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/>
              <a:t>Pārošanās</a:t>
            </a:r>
            <a:r>
              <a:rPr lang="en-GB" sz="3200" b="1" dirty="0"/>
              <a:t> </a:t>
            </a:r>
            <a:r>
              <a:rPr lang="en-GB" sz="3200" b="1" dirty="0" err="1"/>
              <a:t>laikā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015294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A95B75-2A3D-42C2-8484-1FD56E277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8" y="937668"/>
            <a:ext cx="7722122" cy="57780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14C65D-DA89-41FC-8FD4-4BAA0D6B478E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Spānijas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kailgliemežu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biolo</a:t>
            </a:r>
            <a:r>
              <a:rPr lang="lv-LV" sz="4800" b="1" dirty="0">
                <a:latin typeface="+mj-lt"/>
              </a:rPr>
              <a:t>ģ</a:t>
            </a:r>
            <a:r>
              <a:rPr lang="en-GB" sz="4800" b="1" dirty="0" err="1">
                <a:latin typeface="+mj-lt"/>
              </a:rPr>
              <a:t>ija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75624-E522-47DA-8B67-FCFA2AD7E88F}"/>
              </a:ext>
            </a:extLst>
          </p:cNvPr>
          <p:cNvSpPr/>
          <p:nvPr/>
        </p:nvSpPr>
        <p:spPr>
          <a:xfrm>
            <a:off x="8534186" y="3429000"/>
            <a:ext cx="315060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/>
              <a:t>Olu</a:t>
            </a:r>
            <a:r>
              <a:rPr lang="en-GB" sz="3200" b="1" dirty="0"/>
              <a:t> </a:t>
            </a:r>
            <a:r>
              <a:rPr lang="en-GB" sz="3200" b="1" dirty="0" err="1"/>
              <a:t>dējums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 err="1">
                <a:solidFill>
                  <a:srgbClr val="FF0000"/>
                </a:solidFill>
              </a:rPr>
              <a:t>viens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īpatnis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savā</a:t>
            </a:r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 err="1">
                <a:solidFill>
                  <a:srgbClr val="FF0000"/>
                </a:solidFill>
              </a:rPr>
              <a:t>dzīvē</a:t>
            </a:r>
            <a:r>
              <a:rPr lang="en-GB" sz="3200" b="1" dirty="0">
                <a:solidFill>
                  <a:srgbClr val="FF0000"/>
                </a:solidFill>
              </a:rPr>
              <a:t> var </a:t>
            </a:r>
            <a:r>
              <a:rPr lang="en-GB" sz="3200" b="1" dirty="0" err="1">
                <a:solidFill>
                  <a:srgbClr val="FF0000"/>
                </a:solidFill>
              </a:rPr>
              <a:t>izdēt</a:t>
            </a:r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 err="1">
                <a:solidFill>
                  <a:srgbClr val="FF0000"/>
                </a:solidFill>
              </a:rPr>
              <a:t>līdz</a:t>
            </a:r>
            <a:r>
              <a:rPr lang="en-GB" sz="3200" b="1" dirty="0">
                <a:solidFill>
                  <a:srgbClr val="FF0000"/>
                </a:solidFill>
              </a:rPr>
              <a:t> 400 </a:t>
            </a:r>
            <a:r>
              <a:rPr lang="en-GB" sz="3200" b="1" dirty="0" err="1">
                <a:solidFill>
                  <a:srgbClr val="FF0000"/>
                </a:solidFill>
              </a:rPr>
              <a:t>olām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01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F405F6-717D-4DE2-A8A9-2C1097ED9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0" y="1275731"/>
            <a:ext cx="9600000" cy="5342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0A1D2C-10F8-4A49-9674-51EFA3588801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Spānijas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kailgliemežu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biolo</a:t>
            </a:r>
            <a:r>
              <a:rPr lang="lv-LV" sz="4800" b="1" dirty="0">
                <a:latin typeface="+mj-lt"/>
              </a:rPr>
              <a:t>ģ</a:t>
            </a:r>
            <a:r>
              <a:rPr lang="en-GB" sz="4800" b="1" dirty="0" err="1">
                <a:latin typeface="+mj-lt"/>
              </a:rPr>
              <a:t>ija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3EE06B-B619-4145-A38B-5ABE07A82724}"/>
              </a:ext>
            </a:extLst>
          </p:cNvPr>
          <p:cNvSpPr/>
          <p:nvPr/>
        </p:nvSpPr>
        <p:spPr>
          <a:xfrm>
            <a:off x="9717440" y="2916107"/>
            <a:ext cx="222048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>
                <a:solidFill>
                  <a:srgbClr val="008000"/>
                </a:solidFill>
              </a:rPr>
              <a:t>Olu</a:t>
            </a:r>
            <a:r>
              <a:rPr lang="en-GB" sz="3200" b="1" dirty="0">
                <a:solidFill>
                  <a:srgbClr val="008000"/>
                </a:solidFill>
              </a:rPr>
              <a:t> </a:t>
            </a:r>
            <a:r>
              <a:rPr lang="en-GB" sz="3200" b="1" dirty="0" err="1">
                <a:solidFill>
                  <a:srgbClr val="008000"/>
                </a:solidFill>
              </a:rPr>
              <a:t>dēšana</a:t>
            </a:r>
            <a:r>
              <a:rPr lang="en-GB" sz="3200" b="1" dirty="0">
                <a:solidFill>
                  <a:srgbClr val="008000"/>
                </a:solidFill>
              </a:rPr>
              <a:t>,</a:t>
            </a:r>
          </a:p>
          <a:p>
            <a:r>
              <a:rPr lang="en-GB" sz="3200" b="1" dirty="0" err="1">
                <a:solidFill>
                  <a:srgbClr val="008000"/>
                </a:solidFill>
              </a:rPr>
              <a:t>ja</a:t>
            </a:r>
            <a:r>
              <a:rPr lang="en-GB" sz="3200" b="1" dirty="0">
                <a:solidFill>
                  <a:srgbClr val="008000"/>
                </a:solidFill>
              </a:rPr>
              <a:t> </a:t>
            </a:r>
            <a:r>
              <a:rPr lang="en-GB" sz="3200" b="1" dirty="0" err="1">
                <a:solidFill>
                  <a:srgbClr val="008000"/>
                </a:solidFill>
              </a:rPr>
              <a:t>izdzīvo</a:t>
            </a:r>
            <a:endParaRPr lang="en-GB" sz="3200" b="1" dirty="0">
              <a:solidFill>
                <a:srgbClr val="008000"/>
              </a:solidFill>
            </a:endParaRPr>
          </a:p>
          <a:p>
            <a:r>
              <a:rPr lang="en-GB" sz="3200" b="1" dirty="0">
                <a:solidFill>
                  <a:srgbClr val="008000"/>
                </a:solidFill>
              </a:rPr>
              <a:t>10% un 1%</a:t>
            </a:r>
          </a:p>
          <a:p>
            <a:r>
              <a:rPr lang="en-GB" sz="3200" b="1" dirty="0" err="1">
                <a:solidFill>
                  <a:srgbClr val="008000"/>
                </a:solidFill>
              </a:rPr>
              <a:t>īpat</a:t>
            </a:r>
            <a:r>
              <a:rPr lang="lv-LV" sz="3200" b="1" dirty="0">
                <a:solidFill>
                  <a:srgbClr val="008000"/>
                </a:solidFill>
              </a:rPr>
              <a:t>ņ</a:t>
            </a:r>
            <a:r>
              <a:rPr lang="en-GB" sz="3200" b="1" dirty="0">
                <a:solidFill>
                  <a:srgbClr val="008000"/>
                </a:solidFill>
              </a:rPr>
              <a:t>u</a:t>
            </a:r>
            <a:endParaRPr lang="en-GB" sz="3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883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70620D-4A2F-63CD-417F-741827B5899B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Spānijas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kailgliemežu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biolo</a:t>
            </a:r>
            <a:r>
              <a:rPr lang="lv-LV" sz="4800" b="1" dirty="0">
                <a:latin typeface="+mj-lt"/>
              </a:rPr>
              <a:t>ģ</a:t>
            </a:r>
            <a:r>
              <a:rPr lang="en-GB" sz="4800" b="1" dirty="0" err="1">
                <a:latin typeface="+mj-lt"/>
              </a:rPr>
              <a:t>ija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DC114-8EBE-D02D-A6F3-5B46CBD53872}"/>
              </a:ext>
            </a:extLst>
          </p:cNvPr>
          <p:cNvSpPr/>
          <p:nvPr/>
        </p:nvSpPr>
        <p:spPr>
          <a:xfrm>
            <a:off x="6734287" y="3303383"/>
            <a:ext cx="34393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8000"/>
                </a:solidFill>
              </a:rPr>
              <a:t>Olu</a:t>
            </a:r>
            <a:r>
              <a:rPr lang="en-GB" sz="3200" b="1" dirty="0">
                <a:solidFill>
                  <a:srgbClr val="008000"/>
                </a:solidFill>
              </a:rPr>
              <a:t> </a:t>
            </a:r>
            <a:r>
              <a:rPr lang="en-GB" sz="3200" b="1" dirty="0" err="1">
                <a:solidFill>
                  <a:srgbClr val="008000"/>
                </a:solidFill>
              </a:rPr>
              <a:t>dēšana</a:t>
            </a:r>
            <a:r>
              <a:rPr lang="en-GB" sz="3200" b="1" dirty="0">
                <a:solidFill>
                  <a:srgbClr val="008000"/>
                </a:solidFill>
              </a:rPr>
              <a:t>,</a:t>
            </a:r>
          </a:p>
          <a:p>
            <a:r>
              <a:rPr lang="en-GB" sz="3200" b="1" dirty="0" err="1">
                <a:solidFill>
                  <a:srgbClr val="008000"/>
                </a:solidFill>
              </a:rPr>
              <a:t>ja</a:t>
            </a:r>
            <a:r>
              <a:rPr lang="en-GB" sz="3200" b="1" dirty="0">
                <a:solidFill>
                  <a:srgbClr val="008000"/>
                </a:solidFill>
              </a:rPr>
              <a:t> </a:t>
            </a:r>
            <a:r>
              <a:rPr lang="en-GB" sz="3200" b="1" dirty="0" err="1">
                <a:solidFill>
                  <a:srgbClr val="008000"/>
                </a:solidFill>
              </a:rPr>
              <a:t>izdzīvo</a:t>
            </a:r>
            <a:r>
              <a:rPr lang="lv-LV" sz="3200" b="1" dirty="0">
                <a:solidFill>
                  <a:srgbClr val="008000"/>
                </a:solidFill>
              </a:rPr>
              <a:t> </a:t>
            </a:r>
            <a:r>
              <a:rPr lang="en-GB" sz="3200" b="1" dirty="0">
                <a:solidFill>
                  <a:srgbClr val="008000"/>
                </a:solidFill>
              </a:rPr>
              <a:t>10</a:t>
            </a:r>
            <a:r>
              <a:rPr lang="lv-LV" sz="3200" b="1" dirty="0">
                <a:solidFill>
                  <a:srgbClr val="008000"/>
                </a:solidFill>
              </a:rPr>
              <a:t> gliemeži no katra indivīda dējuma</a:t>
            </a:r>
            <a:endParaRPr lang="en-GB" sz="3200" dirty="0">
              <a:solidFill>
                <a:srgbClr val="008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A9F629-DADF-68B8-2525-5EB4B0E09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294" y="1556397"/>
            <a:ext cx="3972479" cy="46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32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6B4A7F-8D55-4D6F-970F-7B5964CF25FA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Dabiskie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ienaidnieki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27AF4-8226-4B2B-987D-F4FBE46E485D}"/>
              </a:ext>
            </a:extLst>
          </p:cNvPr>
          <p:cNvSpPr/>
          <p:nvPr/>
        </p:nvSpPr>
        <p:spPr>
          <a:xfrm>
            <a:off x="423751" y="1166842"/>
            <a:ext cx="1104688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/>
              <a:t>Eži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Nematodes</a:t>
            </a:r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/>
              <a:t>Vaboles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/>
              <a:t>Putni</a:t>
            </a:r>
            <a:endParaRPr lang="en-GB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299EF4-CCEF-401A-99CB-C1E965497922}"/>
              </a:ext>
            </a:extLst>
          </p:cNvPr>
          <p:cNvSpPr/>
          <p:nvPr/>
        </p:nvSpPr>
        <p:spPr>
          <a:xfrm>
            <a:off x="3959431" y="3429000"/>
            <a:ext cx="110468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Ierobežoti</a:t>
            </a:r>
            <a:r>
              <a:rPr lang="en-GB" sz="3200" b="1" dirty="0">
                <a:solidFill>
                  <a:srgbClr val="FF0000"/>
                </a:solidFill>
              </a:rPr>
              <a:t> – </a:t>
            </a:r>
            <a:r>
              <a:rPr lang="en-GB" sz="3200" b="1" dirty="0" err="1">
                <a:solidFill>
                  <a:srgbClr val="FF0000"/>
                </a:solidFill>
              </a:rPr>
              <a:t>putnu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sugas</a:t>
            </a:r>
            <a:r>
              <a:rPr lang="en-GB" sz="3200" b="1" dirty="0">
                <a:solidFill>
                  <a:srgbClr val="FF0000"/>
                </a:solidFill>
              </a:rPr>
              <a:t> nav </a:t>
            </a:r>
            <a:r>
              <a:rPr lang="en-GB" sz="3200" b="1" dirty="0" err="1">
                <a:solidFill>
                  <a:srgbClr val="FF0000"/>
                </a:solidFill>
              </a:rPr>
              <a:t>aktīvas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naktīs</a:t>
            </a:r>
            <a:endParaRPr lang="en-GB" sz="3200" b="1" dirty="0">
              <a:solidFill>
                <a:srgbClr val="FF0000"/>
              </a:solidFill>
            </a:endParaRP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FF0000"/>
                </a:solidFill>
              </a:rPr>
              <a:t>● G</a:t>
            </a:r>
            <a:r>
              <a:rPr lang="lv-LV" sz="3200" b="1" dirty="0">
                <a:solidFill>
                  <a:srgbClr val="FF0000"/>
                </a:solidFill>
              </a:rPr>
              <a:t>ļ</a:t>
            </a:r>
            <a:r>
              <a:rPr lang="en-GB" sz="3200" b="1" dirty="0" err="1">
                <a:solidFill>
                  <a:srgbClr val="FF0000"/>
                </a:solidFill>
              </a:rPr>
              <a:t>otas</a:t>
            </a:r>
            <a:r>
              <a:rPr lang="en-GB" sz="3200" b="1" dirty="0">
                <a:solidFill>
                  <a:srgbClr val="FF0000"/>
                </a:solidFill>
              </a:rPr>
              <a:t> – </a:t>
            </a:r>
            <a:r>
              <a:rPr lang="en-GB" sz="3200" b="1" dirty="0" err="1">
                <a:solidFill>
                  <a:srgbClr val="FF0000"/>
                </a:solidFill>
              </a:rPr>
              <a:t>lielie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īpatņi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izdala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daudz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gļotu</a:t>
            </a:r>
            <a:endParaRPr lang="en-GB" sz="3200" b="1" dirty="0">
              <a:solidFill>
                <a:srgbClr val="FF0000"/>
              </a:solidFill>
            </a:endParaRPr>
          </a:p>
          <a:p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FF0000"/>
                </a:solidFill>
              </a:rPr>
              <a:t>● </a:t>
            </a:r>
            <a:r>
              <a:rPr lang="en-GB" sz="3200" b="1" dirty="0" err="1">
                <a:solidFill>
                  <a:srgbClr val="FF0000"/>
                </a:solidFill>
              </a:rPr>
              <a:t>Ierobežoti</a:t>
            </a:r>
            <a:r>
              <a:rPr lang="en-GB" sz="3200" b="1" dirty="0">
                <a:solidFill>
                  <a:srgbClr val="FF0000"/>
                </a:solidFill>
              </a:rPr>
              <a:t> – ne </a:t>
            </a:r>
            <a:r>
              <a:rPr lang="en-GB" sz="3200" b="1" dirty="0" err="1">
                <a:solidFill>
                  <a:srgbClr val="FF0000"/>
                </a:solidFill>
              </a:rPr>
              <a:t>visur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dabiskie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ienaidnieki</a:t>
            </a:r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>
                <a:solidFill>
                  <a:srgbClr val="FF0000"/>
                </a:solidFill>
              </a:rPr>
              <a:t>var </a:t>
            </a:r>
            <a:r>
              <a:rPr lang="en-GB" sz="3200" b="1" dirty="0" err="1">
                <a:solidFill>
                  <a:srgbClr val="FF0000"/>
                </a:solidFill>
              </a:rPr>
              <a:t>piekļūt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dārziem</a:t>
            </a:r>
            <a:endParaRPr lang="en-GB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20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959EE-B5AF-4BAB-8E7F-7B975053C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025" y="0"/>
            <a:ext cx="485419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9CD453-54C3-4FAF-A67F-6B0F500E92F7}"/>
              </a:ext>
            </a:extLst>
          </p:cNvPr>
          <p:cNvSpPr/>
          <p:nvPr/>
        </p:nvSpPr>
        <p:spPr>
          <a:xfrm>
            <a:off x="803785" y="3960120"/>
            <a:ext cx="5090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7200" b="1" dirty="0" err="1">
                <a:latin typeface="+mj-lt"/>
              </a:rPr>
              <a:t>Ierobežošana</a:t>
            </a:r>
            <a:endParaRPr lang="en-GB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3913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6B4A7F-8D55-4D6F-970F-7B5964CF25FA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Ierobežošana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27AF4-8226-4B2B-987D-F4FBE46E485D}"/>
              </a:ext>
            </a:extLst>
          </p:cNvPr>
          <p:cNvSpPr/>
          <p:nvPr/>
        </p:nvSpPr>
        <p:spPr>
          <a:xfrm>
            <a:off x="423751" y="1166842"/>
            <a:ext cx="110468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/>
              <a:t>Ķīmiskie</a:t>
            </a:r>
            <a:r>
              <a:rPr lang="en-GB" sz="3200" b="1" dirty="0"/>
              <a:t> </a:t>
            </a:r>
            <a:r>
              <a:rPr lang="en-GB" sz="3200" b="1" dirty="0" err="1"/>
              <a:t>līdzek</a:t>
            </a:r>
            <a:r>
              <a:rPr lang="lv-LV" sz="3200" b="1" dirty="0"/>
              <a:t>ļ</a:t>
            </a:r>
            <a:r>
              <a:rPr lang="en-GB" sz="3200" b="1" dirty="0" err="1"/>
              <a:t>i</a:t>
            </a:r>
            <a:r>
              <a:rPr lang="en-GB" sz="3200" b="1" dirty="0"/>
              <a:t> – </a:t>
            </a:r>
            <a:r>
              <a:rPr lang="en-GB" sz="3200" b="1" dirty="0" err="1"/>
              <a:t>limacīdi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/>
              <a:t>Mehāniska</a:t>
            </a:r>
            <a:r>
              <a:rPr lang="en-GB" sz="3200" b="1" dirty="0"/>
              <a:t> </a:t>
            </a:r>
            <a:r>
              <a:rPr lang="en-GB" sz="3200" b="1" dirty="0" err="1"/>
              <a:t>gliemežu</a:t>
            </a:r>
            <a:r>
              <a:rPr lang="en-GB" sz="3200" b="1" dirty="0"/>
              <a:t> </a:t>
            </a:r>
            <a:r>
              <a:rPr lang="en-GB" sz="3200" b="1" dirty="0" err="1"/>
              <a:t>iznīcināšana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/>
              <a:t>Gliemežu</a:t>
            </a:r>
            <a:r>
              <a:rPr lang="en-GB" sz="3200" b="1" dirty="0"/>
              <a:t> </a:t>
            </a:r>
            <a:r>
              <a:rPr lang="en-GB" sz="3200" b="1" dirty="0" err="1"/>
              <a:t>nolasīšana</a:t>
            </a:r>
            <a:r>
              <a:rPr lang="en-GB" sz="3200" b="1" dirty="0"/>
              <a:t> – </a:t>
            </a:r>
            <a:r>
              <a:rPr lang="en-GB" sz="3200" b="1" dirty="0" err="1"/>
              <a:t>efektīva</a:t>
            </a:r>
            <a:r>
              <a:rPr lang="en-GB" sz="3200" b="1" dirty="0"/>
              <a:t> </a:t>
            </a:r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/>
              <a:t>Slazdi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/>
              <a:t>Kombinētas</a:t>
            </a:r>
            <a:r>
              <a:rPr lang="en-GB" sz="3200" b="1" dirty="0"/>
              <a:t> </a:t>
            </a:r>
            <a:r>
              <a:rPr lang="en-GB" sz="3200" b="1" dirty="0" err="1"/>
              <a:t>metodes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731708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A862F3-F587-0BAC-DE41-210B458362E3}"/>
              </a:ext>
            </a:extLst>
          </p:cNvPr>
          <p:cNvSpPr/>
          <p:nvPr/>
        </p:nvSpPr>
        <p:spPr>
          <a:xfrm>
            <a:off x="305417" y="489111"/>
            <a:ext cx="11046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/>
              <a:t>Ķīmiskie</a:t>
            </a:r>
            <a:r>
              <a:rPr lang="en-GB" sz="3200" b="1" dirty="0"/>
              <a:t> </a:t>
            </a:r>
            <a:r>
              <a:rPr lang="en-GB" sz="3200" b="1" dirty="0" err="1"/>
              <a:t>līdzek</a:t>
            </a:r>
            <a:r>
              <a:rPr lang="lv-LV" sz="3200" b="1" dirty="0"/>
              <a:t>ļ</a:t>
            </a:r>
            <a:r>
              <a:rPr lang="en-GB" sz="3200" b="1" dirty="0" err="1"/>
              <a:t>i</a:t>
            </a:r>
            <a:r>
              <a:rPr lang="en-GB" sz="3200" b="1" dirty="0"/>
              <a:t> – </a:t>
            </a:r>
            <a:r>
              <a:rPr lang="en-GB" sz="3200" b="1" dirty="0" err="1"/>
              <a:t>limacīdi</a:t>
            </a:r>
            <a:endParaRPr lang="en-GB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18B43-59C2-C483-80EE-6DAAB7FF4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534"/>
            <a:ext cx="3837612" cy="50968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CF60C5-E058-FD38-3B23-D5C97C5B6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95" y="1393532"/>
            <a:ext cx="3837612" cy="5096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234E98-E12B-0BAA-AA73-124ED5D78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88" y="1393533"/>
            <a:ext cx="3837612" cy="509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53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6B4A7F-8D55-4D6F-970F-7B5964CF25FA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Ierobežošana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F27AF4-8226-4B2B-987D-F4FBE46E485D}"/>
              </a:ext>
            </a:extLst>
          </p:cNvPr>
          <p:cNvSpPr/>
          <p:nvPr/>
        </p:nvSpPr>
        <p:spPr>
          <a:xfrm>
            <a:off x="423751" y="1166842"/>
            <a:ext cx="11046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</a:rPr>
              <a:t>Nevajadzētu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izmantot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sāls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kaisīšanu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dārzā</a:t>
            </a:r>
            <a:r>
              <a:rPr lang="en-GB" sz="3200" b="1" dirty="0">
                <a:solidFill>
                  <a:srgbClr val="FF0000"/>
                </a:solidFill>
              </a:rPr>
              <a:t>, </a:t>
            </a:r>
            <a:r>
              <a:rPr lang="en-GB" sz="3200" b="1" dirty="0" err="1">
                <a:solidFill>
                  <a:srgbClr val="FF0000"/>
                </a:solidFill>
              </a:rPr>
              <a:t>uz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gliemežiem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vai</a:t>
            </a:r>
            <a:r>
              <a:rPr lang="en-GB" sz="3200" b="1" dirty="0">
                <a:solidFill>
                  <a:srgbClr val="FF0000"/>
                </a:solidFill>
              </a:rPr>
              <a:t> ap </a:t>
            </a:r>
            <a:r>
              <a:rPr lang="en-GB" sz="3200" b="1" dirty="0" err="1">
                <a:solidFill>
                  <a:srgbClr val="FF0000"/>
                </a:solidFill>
              </a:rPr>
              <a:t>dārzu</a:t>
            </a:r>
            <a:r>
              <a:rPr lang="en-GB" sz="3200" b="1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353BB0-A751-4CA4-9010-28DB7E997E44}"/>
              </a:ext>
            </a:extLst>
          </p:cNvPr>
          <p:cNvSpPr/>
          <p:nvPr/>
        </p:nvSpPr>
        <p:spPr>
          <a:xfrm>
            <a:off x="748871" y="3069363"/>
            <a:ext cx="40161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</a:rPr>
              <a:t>Pārmērīga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sāls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izmantošana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noved</a:t>
            </a:r>
            <a:r>
              <a:rPr lang="en-GB" sz="3200" b="1" dirty="0">
                <a:solidFill>
                  <a:srgbClr val="FF0000"/>
                </a:solidFill>
              </a:rPr>
              <a:t> pie </a:t>
            </a:r>
            <a:r>
              <a:rPr lang="en-GB" sz="3200" b="1" dirty="0" err="1">
                <a:solidFill>
                  <a:srgbClr val="FF0000"/>
                </a:solidFill>
              </a:rPr>
              <a:t>augsnes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saindēšanas</a:t>
            </a:r>
            <a:r>
              <a:rPr lang="en-GB" sz="3200" b="1" dirty="0">
                <a:solidFill>
                  <a:srgbClr val="FF0000"/>
                </a:solidFill>
              </a:rPr>
              <a:t>, </a:t>
            </a:r>
            <a:r>
              <a:rPr lang="en-GB" sz="3200" b="1" dirty="0" err="1">
                <a:solidFill>
                  <a:srgbClr val="FF0000"/>
                </a:solidFill>
              </a:rPr>
              <a:t>izraisot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augu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bojāeju</a:t>
            </a:r>
            <a:endParaRPr lang="en-GB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5F6AF-EE33-4196-9184-A2D63BE41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58" y="1897724"/>
            <a:ext cx="6381002" cy="477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73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1234F73-48E5-4003-94F2-7C00998266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7570437"/>
              </p:ext>
            </p:extLst>
          </p:nvPr>
        </p:nvGraphicFramePr>
        <p:xfrm>
          <a:off x="1797456" y="1833970"/>
          <a:ext cx="9086850" cy="3977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63A96C2-0D32-49DD-8865-D4944990B548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Ierobežošana</a:t>
            </a:r>
            <a:endParaRPr lang="en-GB" sz="48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6906CE-21D0-4352-B1DF-ABA58E1CD75A}"/>
              </a:ext>
            </a:extLst>
          </p:cNvPr>
          <p:cNvSpPr/>
          <p:nvPr/>
        </p:nvSpPr>
        <p:spPr>
          <a:xfrm>
            <a:off x="-244246" y="6019122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Kailgliemežu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aktivitāte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vakara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stundās</a:t>
            </a:r>
            <a:endParaRPr lang="en-GB" sz="48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6F5148-684D-4419-99E4-C5B62A7021CF}"/>
              </a:ext>
            </a:extLst>
          </p:cNvPr>
          <p:cNvSpPr/>
          <p:nvPr/>
        </p:nvSpPr>
        <p:spPr>
          <a:xfrm>
            <a:off x="6735191" y="3028725"/>
            <a:ext cx="298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Krynickillus melanocephalus</a:t>
            </a:r>
            <a:br>
              <a:rPr lang="en-GB" b="1" i="1" dirty="0"/>
            </a:br>
            <a:r>
              <a:rPr lang="en-GB" dirty="0"/>
              <a:t>melngalvas mīkstgliemezis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3EC3F2-7795-4009-8728-9E389099089B}"/>
              </a:ext>
            </a:extLst>
          </p:cNvPr>
          <p:cNvSpPr/>
          <p:nvPr/>
        </p:nvSpPr>
        <p:spPr>
          <a:xfrm>
            <a:off x="2600071" y="2033045"/>
            <a:ext cx="2987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1" dirty="0"/>
              <a:t>Arion vulgaris</a:t>
            </a:r>
            <a:br>
              <a:rPr lang="en-GB" b="1" i="1" dirty="0"/>
            </a:br>
            <a:r>
              <a:rPr lang="en-GB" dirty="0" err="1"/>
              <a:t>Spānijas</a:t>
            </a:r>
            <a:r>
              <a:rPr lang="en-GB" dirty="0"/>
              <a:t> </a:t>
            </a:r>
            <a:r>
              <a:rPr lang="en-GB" dirty="0" err="1"/>
              <a:t>kailgliemezis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3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B89183-D6F5-428E-929E-F02D4D7D7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56" y="422291"/>
            <a:ext cx="7667625" cy="631507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D282178-989B-4604-BB6E-A76860129562}"/>
              </a:ext>
            </a:extLst>
          </p:cNvPr>
          <p:cNvSpPr/>
          <p:nvPr/>
        </p:nvSpPr>
        <p:spPr>
          <a:xfrm>
            <a:off x="6956981" y="422291"/>
            <a:ext cx="716438" cy="62408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58CF3E-8FFA-4C27-8164-BD3687A64993}"/>
              </a:ext>
            </a:extLst>
          </p:cNvPr>
          <p:cNvSpPr/>
          <p:nvPr/>
        </p:nvSpPr>
        <p:spPr>
          <a:xfrm>
            <a:off x="6956981" y="1663881"/>
            <a:ext cx="716438" cy="624084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52366F-A61A-45F9-A24C-E4534A97F196}"/>
              </a:ext>
            </a:extLst>
          </p:cNvPr>
          <p:cNvSpPr/>
          <p:nvPr/>
        </p:nvSpPr>
        <p:spPr>
          <a:xfrm>
            <a:off x="7569724" y="7880"/>
            <a:ext cx="4124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Izplatība</a:t>
            </a:r>
            <a:endParaRPr lang="en-GB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7937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3A549-96C2-401E-8A3B-C76114367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12" y="1259840"/>
            <a:ext cx="6925387" cy="51940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9F067A-3169-4F05-ABC4-65FF0DD0C049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Ierobežošana</a:t>
            </a:r>
            <a:endParaRPr lang="en-GB" sz="48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D24F07-EC8B-460A-8E9B-7D8C9AAC1EE7}"/>
              </a:ext>
            </a:extLst>
          </p:cNvPr>
          <p:cNvSpPr/>
          <p:nvPr/>
        </p:nvSpPr>
        <p:spPr>
          <a:xfrm>
            <a:off x="230711" y="1594702"/>
            <a:ext cx="455464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>
                <a:solidFill>
                  <a:srgbClr val="008000"/>
                </a:solidFill>
              </a:rPr>
              <a:t>Pievilināšana</a:t>
            </a:r>
            <a:r>
              <a:rPr lang="en-GB" sz="3200" b="1" dirty="0">
                <a:solidFill>
                  <a:srgbClr val="008000"/>
                </a:solidFill>
              </a:rPr>
              <a:t>:</a:t>
            </a:r>
          </a:p>
          <a:p>
            <a:endParaRPr lang="en-GB" sz="3200" b="1" dirty="0"/>
          </a:p>
          <a:p>
            <a:r>
              <a:rPr lang="en-GB" sz="3200" b="1" dirty="0"/>
              <a:t>1) gar </a:t>
            </a:r>
            <a:r>
              <a:rPr lang="en-GB" sz="3200" b="1" dirty="0" err="1"/>
              <a:t>slēptuvēm</a:t>
            </a:r>
            <a:r>
              <a:rPr lang="en-GB" sz="3200" b="1" dirty="0"/>
              <a:t> </a:t>
            </a:r>
            <a:r>
              <a:rPr lang="en-GB" sz="3200" b="1" dirty="0" err="1"/>
              <a:t>novietojot</a:t>
            </a:r>
            <a:r>
              <a:rPr lang="en-GB" sz="3200" b="1" dirty="0"/>
              <a:t> </a:t>
            </a:r>
            <a:r>
              <a:rPr lang="en-GB" sz="3200" b="1" dirty="0" err="1"/>
              <a:t>bojātus</a:t>
            </a:r>
            <a:r>
              <a:rPr lang="en-GB" sz="3200" b="1" dirty="0"/>
              <a:t> </a:t>
            </a:r>
            <a:r>
              <a:rPr lang="en-GB" sz="3200" b="1" dirty="0" err="1"/>
              <a:t>aug</a:t>
            </a:r>
            <a:r>
              <a:rPr lang="lv-LV" sz="3200" b="1" dirty="0"/>
              <a:t>ļ</a:t>
            </a:r>
            <a:r>
              <a:rPr lang="en-GB" sz="3200" b="1" dirty="0"/>
              <a:t>us</a:t>
            </a:r>
          </a:p>
          <a:p>
            <a:endParaRPr lang="en-GB" sz="3200" b="1" dirty="0"/>
          </a:p>
          <a:p>
            <a:r>
              <a:rPr lang="en-GB" sz="3200" b="1" dirty="0"/>
              <a:t>2) </a:t>
            </a:r>
            <a:r>
              <a:rPr lang="en-GB" sz="3200" b="1" dirty="0" err="1"/>
              <a:t>dārzā</a:t>
            </a:r>
            <a:r>
              <a:rPr lang="en-GB" sz="3200" b="1" dirty="0"/>
              <a:t> </a:t>
            </a:r>
            <a:r>
              <a:rPr lang="en-GB" sz="3200" b="1" dirty="0" err="1"/>
              <a:t>atstājot</a:t>
            </a:r>
            <a:r>
              <a:rPr lang="en-GB" sz="3200" b="1" dirty="0"/>
              <a:t> </a:t>
            </a:r>
            <a:r>
              <a:rPr lang="en-GB" sz="3200" b="1" dirty="0" err="1"/>
              <a:t>beigtus</a:t>
            </a:r>
            <a:r>
              <a:rPr lang="en-GB" sz="3200" b="1" dirty="0"/>
              <a:t> </a:t>
            </a:r>
            <a:r>
              <a:rPr lang="en-GB" sz="3200" b="1" dirty="0" err="1"/>
              <a:t>kailgliemežus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3) var </a:t>
            </a:r>
            <a:r>
              <a:rPr lang="en-GB" sz="3200" b="1" dirty="0" err="1"/>
              <a:t>mēģināt</a:t>
            </a:r>
            <a:r>
              <a:rPr lang="en-GB" sz="3200" b="1" dirty="0"/>
              <a:t> </a:t>
            </a:r>
            <a:r>
              <a:rPr lang="en-GB" sz="3200" b="1" dirty="0" err="1"/>
              <a:t>izbērt</a:t>
            </a:r>
            <a:r>
              <a:rPr lang="en-GB" sz="3200" b="1" dirty="0"/>
              <a:t> </a:t>
            </a:r>
            <a:r>
              <a:rPr lang="en-GB" sz="3200" b="1" dirty="0" err="1"/>
              <a:t>dzīvnieku</a:t>
            </a:r>
            <a:r>
              <a:rPr lang="en-GB" sz="3200" b="1" dirty="0"/>
              <a:t> </a:t>
            </a:r>
            <a:r>
              <a:rPr lang="en-GB" sz="3200" b="1" dirty="0" err="1"/>
              <a:t>barību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412658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6734E6-FBD2-4217-A420-AD59B249E901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Ierobežošana</a:t>
            </a:r>
            <a:endParaRPr lang="en-GB" sz="48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58E79-B88F-48EF-BAAA-161346439A7D}"/>
              </a:ext>
            </a:extLst>
          </p:cNvPr>
          <p:cNvSpPr/>
          <p:nvPr/>
        </p:nvSpPr>
        <p:spPr>
          <a:xfrm>
            <a:off x="423751" y="1166842"/>
            <a:ext cx="110468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/>
              <a:t>Spānijas</a:t>
            </a:r>
            <a:r>
              <a:rPr lang="en-GB" sz="3200" b="1" dirty="0"/>
              <a:t> </a:t>
            </a:r>
            <a:r>
              <a:rPr lang="en-GB" sz="3200" b="1" dirty="0" err="1"/>
              <a:t>kailgliemeži</a:t>
            </a:r>
            <a:r>
              <a:rPr lang="en-GB" sz="3200" b="1" dirty="0"/>
              <a:t> </a:t>
            </a:r>
            <a:r>
              <a:rPr lang="en-GB" sz="3200" b="1" dirty="0" err="1"/>
              <a:t>labi</a:t>
            </a:r>
            <a:r>
              <a:rPr lang="en-GB" sz="3200" b="1" dirty="0"/>
              <a:t> </a:t>
            </a:r>
            <a:r>
              <a:rPr lang="en-GB" sz="3200" b="1" dirty="0" err="1"/>
              <a:t>pamanāmi</a:t>
            </a:r>
            <a:r>
              <a:rPr lang="en-GB" sz="3200" b="1" dirty="0"/>
              <a:t> </a:t>
            </a:r>
            <a:r>
              <a:rPr lang="en-GB" sz="3200" b="1" dirty="0" err="1"/>
              <a:t>jau</a:t>
            </a:r>
            <a:r>
              <a:rPr lang="en-GB" sz="3200" b="1" dirty="0"/>
              <a:t> </a:t>
            </a:r>
            <a:r>
              <a:rPr lang="en-GB" sz="3200" b="1" dirty="0" err="1"/>
              <a:t>aprī</a:t>
            </a:r>
            <a:r>
              <a:rPr lang="lv-LV" sz="3200" b="1" dirty="0"/>
              <a:t>ļ</a:t>
            </a:r>
            <a:r>
              <a:rPr lang="en-GB" sz="3200" b="1" dirty="0"/>
              <a:t>a </a:t>
            </a:r>
            <a:r>
              <a:rPr lang="en-GB" sz="3200" b="1" dirty="0" err="1"/>
              <a:t>beigās</a:t>
            </a:r>
            <a:r>
              <a:rPr lang="en-GB" sz="3200" b="1" dirty="0"/>
              <a:t>, </a:t>
            </a:r>
            <a:r>
              <a:rPr lang="en-GB" sz="3200" b="1" dirty="0" err="1"/>
              <a:t>maija</a:t>
            </a:r>
            <a:r>
              <a:rPr lang="en-GB" sz="3200" b="1" dirty="0"/>
              <a:t> </a:t>
            </a:r>
            <a:r>
              <a:rPr lang="en-GB" sz="3200" b="1" dirty="0" err="1"/>
              <a:t>sākumā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● </a:t>
            </a:r>
            <a:r>
              <a:rPr lang="en-GB" sz="3200" b="1" dirty="0" err="1"/>
              <a:t>Uzlasot</a:t>
            </a:r>
            <a:r>
              <a:rPr lang="en-GB" sz="3200" b="1" dirty="0"/>
              <a:t> </a:t>
            </a:r>
            <a:r>
              <a:rPr lang="en-GB" sz="3200" b="1" dirty="0" err="1"/>
              <a:t>vai</a:t>
            </a:r>
            <a:r>
              <a:rPr lang="en-GB" sz="3200" b="1" dirty="0"/>
              <a:t> </a:t>
            </a:r>
            <a:r>
              <a:rPr lang="en-GB" sz="3200" b="1" dirty="0" err="1"/>
              <a:t>mehāniski</a:t>
            </a:r>
            <a:r>
              <a:rPr lang="en-GB" sz="3200" b="1" dirty="0"/>
              <a:t> </a:t>
            </a:r>
            <a:r>
              <a:rPr lang="en-GB" sz="3200" b="1" dirty="0" err="1"/>
              <a:t>iznīcinot</a:t>
            </a:r>
            <a:r>
              <a:rPr lang="en-GB" sz="3200" b="1" dirty="0"/>
              <a:t> – </a:t>
            </a:r>
            <a:r>
              <a:rPr lang="en-GB" sz="3200" b="1" dirty="0" err="1"/>
              <a:t>vakara</a:t>
            </a:r>
            <a:r>
              <a:rPr lang="en-GB" sz="3200" b="1" dirty="0"/>
              <a:t> </a:t>
            </a:r>
            <a:r>
              <a:rPr lang="en-GB" sz="3200" b="1" dirty="0" err="1"/>
              <a:t>stundas</a:t>
            </a:r>
            <a:r>
              <a:rPr lang="en-GB" sz="3200" b="1" dirty="0"/>
              <a:t>, </a:t>
            </a:r>
            <a:r>
              <a:rPr lang="en-GB" sz="3200" b="1" dirty="0" err="1"/>
              <a:t>rītos</a:t>
            </a:r>
            <a:r>
              <a:rPr lang="en-GB" sz="3200" b="1" dirty="0"/>
              <a:t>, </a:t>
            </a:r>
            <a:r>
              <a:rPr lang="en-GB" sz="3200" b="1" dirty="0" err="1"/>
              <a:t>kamēr</a:t>
            </a:r>
            <a:r>
              <a:rPr lang="en-GB" sz="3200" b="1" dirty="0"/>
              <a:t> </a:t>
            </a:r>
            <a:r>
              <a:rPr lang="en-GB" sz="3200" b="1" dirty="0" err="1"/>
              <a:t>vēl</a:t>
            </a:r>
            <a:r>
              <a:rPr lang="en-GB" sz="3200" b="1" dirty="0"/>
              <a:t> </a:t>
            </a:r>
            <a:r>
              <a:rPr lang="en-GB" sz="3200" b="1" dirty="0" err="1"/>
              <a:t>ir</a:t>
            </a:r>
            <a:r>
              <a:rPr lang="en-GB" sz="3200" b="1" dirty="0"/>
              <a:t> rasa, </a:t>
            </a:r>
            <a:r>
              <a:rPr lang="en-GB" sz="3200" b="1" dirty="0" err="1"/>
              <a:t>lietainā</a:t>
            </a:r>
            <a:r>
              <a:rPr lang="en-GB" sz="3200" b="1" dirty="0"/>
              <a:t> </a:t>
            </a:r>
            <a:r>
              <a:rPr lang="en-GB" sz="3200" b="1" dirty="0" err="1"/>
              <a:t>laikā</a:t>
            </a:r>
            <a:r>
              <a:rPr lang="en-GB" sz="3200" b="1" dirty="0"/>
              <a:t> </a:t>
            </a:r>
            <a:r>
              <a:rPr lang="en-GB" sz="3200" b="1" dirty="0" err="1"/>
              <a:t>arī</a:t>
            </a:r>
            <a:r>
              <a:rPr lang="en-GB" sz="3200" b="1" dirty="0"/>
              <a:t> </a:t>
            </a:r>
            <a:r>
              <a:rPr lang="en-GB" sz="3200" b="1" dirty="0" err="1"/>
              <a:t>dienā</a:t>
            </a:r>
            <a:endParaRPr lang="en-GB" sz="3200" b="1" dirty="0"/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491917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6734E6-FBD2-4217-A420-AD59B249E901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Ierobežošana</a:t>
            </a:r>
            <a:endParaRPr lang="en-GB" sz="48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58E79-B88F-48EF-BAAA-161346439A7D}"/>
              </a:ext>
            </a:extLst>
          </p:cNvPr>
          <p:cNvSpPr/>
          <p:nvPr/>
        </p:nvSpPr>
        <p:spPr>
          <a:xfrm>
            <a:off x="423751" y="1166842"/>
            <a:ext cx="110468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/>
              <a:t>Uzlasītos</a:t>
            </a:r>
            <a:r>
              <a:rPr lang="en-GB" sz="3200" b="1" dirty="0"/>
              <a:t> </a:t>
            </a:r>
            <a:r>
              <a:rPr lang="en-GB" sz="3200" b="1" dirty="0" err="1"/>
              <a:t>gliemežus</a:t>
            </a:r>
            <a:r>
              <a:rPr lang="en-GB" sz="3200" b="1" dirty="0"/>
              <a:t> </a:t>
            </a:r>
            <a:r>
              <a:rPr lang="en-GB" sz="3200" b="1" dirty="0" err="1"/>
              <a:t>iemet</a:t>
            </a:r>
            <a:r>
              <a:rPr lang="en-GB" sz="3200" b="1" dirty="0"/>
              <a:t>:</a:t>
            </a:r>
          </a:p>
          <a:p>
            <a:r>
              <a:rPr lang="en-GB" sz="3200" b="1" dirty="0"/>
              <a:t>	1) </a:t>
            </a:r>
            <a:r>
              <a:rPr lang="en-GB" sz="3200" b="1" dirty="0" err="1"/>
              <a:t>ūdenī</a:t>
            </a:r>
            <a:r>
              <a:rPr lang="en-GB" sz="3200" b="1" dirty="0"/>
              <a:t>, </a:t>
            </a:r>
            <a:r>
              <a:rPr lang="en-GB" sz="3200" b="1" dirty="0" err="1"/>
              <a:t>kam</a:t>
            </a:r>
            <a:r>
              <a:rPr lang="en-GB" sz="3200" b="1" dirty="0"/>
              <a:t> </a:t>
            </a:r>
            <a:r>
              <a:rPr lang="en-GB" sz="3200" b="1" dirty="0" err="1"/>
              <a:t>pievienoti</a:t>
            </a:r>
            <a:r>
              <a:rPr lang="en-GB" sz="3200" b="1" dirty="0"/>
              <a:t> </a:t>
            </a:r>
            <a:r>
              <a:rPr lang="en-GB" sz="3200" b="1" dirty="0" err="1"/>
              <a:t>pleni</a:t>
            </a:r>
            <a:r>
              <a:rPr lang="en-GB" sz="3200" b="1" dirty="0"/>
              <a:t>/</a:t>
            </a:r>
            <a:r>
              <a:rPr lang="en-GB" sz="3200" b="1" dirty="0" err="1"/>
              <a:t>sāls</a:t>
            </a:r>
            <a:r>
              <a:rPr lang="en-GB" sz="3200" b="1" dirty="0"/>
              <a:t>/</a:t>
            </a:r>
            <a:r>
              <a:rPr lang="en-GB" sz="3200" b="1" dirty="0" err="1"/>
              <a:t>vara</a:t>
            </a:r>
            <a:r>
              <a:rPr lang="en-GB" sz="3200" b="1" dirty="0"/>
              <a:t> </a:t>
            </a:r>
            <a:r>
              <a:rPr lang="en-GB" sz="3200" b="1" dirty="0" err="1"/>
              <a:t>preparāts</a:t>
            </a:r>
            <a:endParaRPr lang="en-GB" sz="3200" b="1" dirty="0"/>
          </a:p>
          <a:p>
            <a:r>
              <a:rPr lang="en-GB" sz="3200" b="1" dirty="0"/>
              <a:t>	</a:t>
            </a:r>
          </a:p>
          <a:p>
            <a:r>
              <a:rPr lang="en-GB" sz="3200" b="1" dirty="0"/>
              <a:t>	2) </a:t>
            </a:r>
            <a:r>
              <a:rPr lang="en-GB" sz="3200" b="1" dirty="0" err="1"/>
              <a:t>karstā</a:t>
            </a:r>
            <a:r>
              <a:rPr lang="en-GB" sz="3200" b="1" dirty="0"/>
              <a:t> </a:t>
            </a:r>
            <a:r>
              <a:rPr lang="en-GB" sz="3200" b="1" dirty="0" err="1"/>
              <a:t>ūdenī</a:t>
            </a:r>
            <a:endParaRPr lang="en-GB" sz="3200" b="1" dirty="0"/>
          </a:p>
          <a:p>
            <a:r>
              <a:rPr lang="en-GB" sz="3200" b="1" dirty="0"/>
              <a:t>	</a:t>
            </a:r>
          </a:p>
          <a:p>
            <a:r>
              <a:rPr lang="en-GB" sz="3200" b="1" dirty="0"/>
              <a:t>	3) </a:t>
            </a:r>
            <a:r>
              <a:rPr lang="en-GB" sz="3200" b="1" dirty="0" err="1"/>
              <a:t>gāzētā</a:t>
            </a:r>
            <a:r>
              <a:rPr lang="en-GB" sz="3200" b="1" dirty="0"/>
              <a:t> </a:t>
            </a:r>
            <a:r>
              <a:rPr lang="en-GB" sz="3200" b="1" dirty="0" err="1"/>
              <a:t>ūdenī</a:t>
            </a:r>
            <a:endParaRPr lang="en-GB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967D2-A2E3-47BA-8682-AFA3B4DA1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473" y="2437496"/>
            <a:ext cx="4199208" cy="4185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E32F4C-6808-413B-A8DE-7480D012AAE0}"/>
              </a:ext>
            </a:extLst>
          </p:cNvPr>
          <p:cNvSpPr/>
          <p:nvPr/>
        </p:nvSpPr>
        <p:spPr>
          <a:xfrm>
            <a:off x="2547955" y="5894358"/>
            <a:ext cx="51705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No </a:t>
            </a:r>
            <a:r>
              <a:rPr lang="en-GB" sz="2800" b="1" dirty="0" err="1">
                <a:solidFill>
                  <a:srgbClr val="FF0000"/>
                </a:solidFill>
              </a:rPr>
              <a:t>sausa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 err="1">
                <a:solidFill>
                  <a:srgbClr val="FF0000"/>
                </a:solidFill>
              </a:rPr>
              <a:t>trauka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 err="1">
                <a:solidFill>
                  <a:srgbClr val="FF0000"/>
                </a:solidFill>
              </a:rPr>
              <a:t>gliemeži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 err="1">
                <a:solidFill>
                  <a:srgbClr val="FF0000"/>
                </a:solidFill>
              </a:rPr>
              <a:t>aizmuks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05F0811-F7F1-40C0-9751-C59CF42287EC}"/>
              </a:ext>
            </a:extLst>
          </p:cNvPr>
          <p:cNvSpPr/>
          <p:nvPr/>
        </p:nvSpPr>
        <p:spPr>
          <a:xfrm>
            <a:off x="5688553" y="5837797"/>
            <a:ext cx="1941921" cy="113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641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6734E6-FBD2-4217-A420-AD59B249E901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Ierobežošana</a:t>
            </a:r>
            <a:endParaRPr lang="en-GB" sz="48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58E79-B88F-48EF-BAAA-161346439A7D}"/>
              </a:ext>
            </a:extLst>
          </p:cNvPr>
          <p:cNvSpPr/>
          <p:nvPr/>
        </p:nvSpPr>
        <p:spPr>
          <a:xfrm>
            <a:off x="423751" y="1166842"/>
            <a:ext cx="110468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/>
              <a:t>Beigtos</a:t>
            </a:r>
            <a:r>
              <a:rPr lang="en-GB" sz="3200" b="1" dirty="0"/>
              <a:t> </a:t>
            </a:r>
            <a:r>
              <a:rPr lang="en-GB" sz="3200" b="1" dirty="0" err="1"/>
              <a:t>salasītos</a:t>
            </a:r>
            <a:r>
              <a:rPr lang="en-GB" sz="3200" b="1" dirty="0"/>
              <a:t> </a:t>
            </a:r>
            <a:r>
              <a:rPr lang="en-GB" sz="3200" b="1" dirty="0" err="1"/>
              <a:t>gliemežus</a:t>
            </a:r>
            <a:r>
              <a:rPr lang="en-GB" sz="3200" b="1" dirty="0"/>
              <a:t> </a:t>
            </a:r>
            <a:r>
              <a:rPr lang="en-GB" sz="3200" b="1" dirty="0" err="1"/>
              <a:t>utilizē</a:t>
            </a:r>
            <a:r>
              <a:rPr lang="en-GB" sz="3200" b="1" dirty="0"/>
              <a:t>:</a:t>
            </a:r>
          </a:p>
          <a:p>
            <a:r>
              <a:rPr lang="en-GB" sz="3200" b="1" dirty="0"/>
              <a:t>	</a:t>
            </a:r>
          </a:p>
          <a:p>
            <a:r>
              <a:rPr lang="en-GB" sz="3200" b="1" dirty="0"/>
              <a:t>	1) </a:t>
            </a:r>
            <a:r>
              <a:rPr lang="en-GB" sz="3200" b="1" dirty="0" err="1"/>
              <a:t>komposta</a:t>
            </a:r>
            <a:r>
              <a:rPr lang="en-GB" sz="3200" b="1" dirty="0"/>
              <a:t> </a:t>
            </a:r>
            <a:r>
              <a:rPr lang="en-GB" sz="3200" b="1" dirty="0" err="1"/>
              <a:t>kaudzē</a:t>
            </a:r>
            <a:endParaRPr lang="en-GB" sz="3200" b="1" dirty="0"/>
          </a:p>
          <a:p>
            <a:r>
              <a:rPr lang="en-GB" sz="3200" b="1" dirty="0"/>
              <a:t>	</a:t>
            </a:r>
          </a:p>
          <a:p>
            <a:r>
              <a:rPr lang="en-GB" sz="3200" b="1" dirty="0"/>
              <a:t>	2) </a:t>
            </a:r>
            <a:r>
              <a:rPr lang="en-GB" sz="3200" b="1" dirty="0" err="1"/>
              <a:t>aprokot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803625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21A05-FF68-9B58-A53D-895687A85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046A20-D9FC-B9AC-6A75-03E12585A268}"/>
              </a:ext>
            </a:extLst>
          </p:cNvPr>
          <p:cNvSpPr/>
          <p:nvPr/>
        </p:nvSpPr>
        <p:spPr>
          <a:xfrm>
            <a:off x="305417" y="489111"/>
            <a:ext cx="11046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lv-LV" sz="3200" b="1" dirty="0"/>
              <a:t>Slazdi</a:t>
            </a:r>
            <a:endParaRPr lang="en-GB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99D69-D03D-E0EE-FDE7-854385E14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158"/>
            <a:ext cx="5801958" cy="4368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EC3A01-F231-0F37-E691-E27B5720D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42" y="1704158"/>
            <a:ext cx="5801958" cy="43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44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6734E6-FBD2-4217-A420-AD59B249E901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Ierobežošana</a:t>
            </a:r>
            <a:endParaRPr lang="en-GB" sz="48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58E79-B88F-48EF-BAAA-161346439A7D}"/>
              </a:ext>
            </a:extLst>
          </p:cNvPr>
          <p:cNvSpPr/>
          <p:nvPr/>
        </p:nvSpPr>
        <p:spPr>
          <a:xfrm>
            <a:off x="423751" y="1166842"/>
            <a:ext cx="110468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/>
              <a:t>Slazdi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 err="1"/>
              <a:t>Slazdus</a:t>
            </a:r>
            <a:r>
              <a:rPr lang="en-GB" sz="3200" b="1" dirty="0"/>
              <a:t> </a:t>
            </a:r>
            <a:r>
              <a:rPr lang="en-GB" sz="3200" b="1" dirty="0" err="1"/>
              <a:t>ieteicams</a:t>
            </a:r>
            <a:r>
              <a:rPr lang="en-GB" sz="3200" b="1" dirty="0"/>
              <a:t> </a:t>
            </a:r>
            <a:r>
              <a:rPr lang="en-GB" sz="3200" b="1" dirty="0" err="1"/>
              <a:t>kombinēt</a:t>
            </a:r>
            <a:r>
              <a:rPr lang="en-GB" sz="3200" b="1" dirty="0"/>
              <a:t> </a:t>
            </a:r>
            <a:r>
              <a:rPr lang="en-GB" sz="3200" b="1" dirty="0" err="1"/>
              <a:t>ar</a:t>
            </a:r>
            <a:r>
              <a:rPr lang="en-GB" sz="3200" b="1" dirty="0"/>
              <a:t> </a:t>
            </a:r>
            <a:r>
              <a:rPr lang="en-GB" sz="3200" b="1" dirty="0" err="1"/>
              <a:t>gliemežu</a:t>
            </a:r>
            <a:r>
              <a:rPr lang="en-GB" sz="3200" b="1" dirty="0"/>
              <a:t> </a:t>
            </a:r>
            <a:r>
              <a:rPr lang="en-GB" sz="3200" b="1" dirty="0" err="1"/>
              <a:t>salasīšanu</a:t>
            </a:r>
            <a:r>
              <a:rPr lang="en-GB" sz="3200" b="1" dirty="0"/>
              <a:t>. </a:t>
            </a:r>
            <a:r>
              <a:rPr lang="en-GB" sz="3200" b="1" dirty="0" err="1"/>
              <a:t>Parasti</a:t>
            </a:r>
            <a:r>
              <a:rPr lang="en-GB" sz="3200" b="1" dirty="0"/>
              <a:t> </a:t>
            </a:r>
            <a:r>
              <a:rPr lang="en-GB" sz="3200" b="1" dirty="0" err="1"/>
              <a:t>izmanto</a:t>
            </a:r>
            <a:r>
              <a:rPr lang="en-GB" sz="3200" b="1" dirty="0"/>
              <a:t> </a:t>
            </a:r>
            <a:r>
              <a:rPr lang="en-GB" sz="3200" b="1" dirty="0" err="1"/>
              <a:t>traukus</a:t>
            </a:r>
            <a:r>
              <a:rPr lang="en-GB" sz="3200" b="1" dirty="0"/>
              <a:t>, </a:t>
            </a:r>
            <a:r>
              <a:rPr lang="en-GB" sz="3200" b="1" dirty="0" err="1"/>
              <a:t>kur</a:t>
            </a:r>
            <a:r>
              <a:rPr lang="en-GB" sz="3200" b="1" dirty="0"/>
              <a:t> </a:t>
            </a:r>
            <a:r>
              <a:rPr lang="en-GB" sz="3200" b="1" dirty="0" err="1"/>
              <a:t>ieliets</a:t>
            </a:r>
            <a:r>
              <a:rPr lang="en-GB" sz="3200" b="1" dirty="0"/>
              <a:t> </a:t>
            </a:r>
            <a:r>
              <a:rPr lang="en-GB" sz="3200" b="1" dirty="0" err="1"/>
              <a:t>alus</a:t>
            </a:r>
            <a:endParaRPr lang="en-GB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FB8639-A885-4DB7-A00E-DBAEA0520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708" y="2913922"/>
            <a:ext cx="3457143" cy="3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19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6734E6-FBD2-4217-A420-AD59B249E901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Stādu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apstrāde</a:t>
            </a:r>
            <a:endParaRPr lang="en-GB" sz="4800" dirty="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58E79-B88F-48EF-BAAA-161346439A7D}"/>
              </a:ext>
            </a:extLst>
          </p:cNvPr>
          <p:cNvSpPr/>
          <p:nvPr/>
        </p:nvSpPr>
        <p:spPr>
          <a:xfrm>
            <a:off x="423751" y="1166842"/>
            <a:ext cx="110468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● </a:t>
            </a:r>
            <a:r>
              <a:rPr lang="en-GB" sz="3200" b="1" dirty="0" err="1"/>
              <a:t>Ja</a:t>
            </a:r>
            <a:r>
              <a:rPr lang="en-GB" sz="3200" b="1" dirty="0"/>
              <a:t> </a:t>
            </a:r>
            <a:r>
              <a:rPr lang="en-GB" sz="3200" b="1" dirty="0" err="1"/>
              <a:t>stādi</a:t>
            </a:r>
            <a:r>
              <a:rPr lang="en-GB" sz="3200" b="1" dirty="0"/>
              <a:t> </a:t>
            </a:r>
            <a:r>
              <a:rPr lang="en-GB" sz="3200" b="1" dirty="0" err="1"/>
              <a:t>iegādāti</a:t>
            </a:r>
            <a:r>
              <a:rPr lang="en-GB" sz="3200" b="1" dirty="0"/>
              <a:t> </a:t>
            </a:r>
            <a:r>
              <a:rPr lang="en-GB" sz="3200" b="1" dirty="0" err="1"/>
              <a:t>vietās</a:t>
            </a:r>
            <a:r>
              <a:rPr lang="en-GB" sz="3200" b="1" dirty="0"/>
              <a:t>, </a:t>
            </a:r>
            <a:r>
              <a:rPr lang="en-GB" sz="3200" b="1" dirty="0" err="1"/>
              <a:t>kur</a:t>
            </a:r>
            <a:r>
              <a:rPr lang="en-GB" sz="3200" b="1" dirty="0"/>
              <a:t> </a:t>
            </a:r>
            <a:r>
              <a:rPr lang="en-GB" sz="3200" b="1" dirty="0" err="1"/>
              <a:t>Spānijas</a:t>
            </a:r>
            <a:r>
              <a:rPr lang="en-GB" sz="3200" b="1" dirty="0"/>
              <a:t> </a:t>
            </a:r>
            <a:r>
              <a:rPr lang="en-GB" sz="3200" b="1" dirty="0" err="1"/>
              <a:t>kailgliemezis</a:t>
            </a:r>
            <a:r>
              <a:rPr lang="en-GB" sz="3200" b="1" dirty="0"/>
              <a:t> </a:t>
            </a:r>
            <a:r>
              <a:rPr lang="en-GB" sz="3200" b="1" dirty="0" err="1"/>
              <a:t>ir</a:t>
            </a:r>
            <a:r>
              <a:rPr lang="en-GB" sz="3200" b="1" dirty="0"/>
              <a:t>, </a:t>
            </a:r>
            <a:r>
              <a:rPr lang="en-GB" sz="3200" b="1" dirty="0" err="1"/>
              <a:t>vai</a:t>
            </a:r>
            <a:r>
              <a:rPr lang="en-GB" sz="3200" b="1" dirty="0"/>
              <a:t> </a:t>
            </a:r>
            <a:r>
              <a:rPr lang="en-GB" sz="3200" b="1" dirty="0" err="1"/>
              <a:t>varētu</a:t>
            </a:r>
            <a:r>
              <a:rPr lang="en-GB" sz="3200" b="1" dirty="0"/>
              <a:t> </a:t>
            </a:r>
            <a:r>
              <a:rPr lang="en-GB" sz="3200" b="1" dirty="0" err="1"/>
              <a:t>būt</a:t>
            </a:r>
            <a:r>
              <a:rPr lang="en-GB" sz="3200" b="1" dirty="0"/>
              <a:t>, </a:t>
            </a:r>
            <a:r>
              <a:rPr lang="en-GB" sz="3200" b="1" dirty="0" err="1"/>
              <a:t>iegādātos</a:t>
            </a:r>
            <a:r>
              <a:rPr lang="en-GB" sz="3200" b="1" dirty="0"/>
              <a:t> </a:t>
            </a:r>
            <a:r>
              <a:rPr lang="en-GB" sz="3200" b="1" dirty="0" err="1"/>
              <a:t>stādus</a:t>
            </a:r>
            <a:r>
              <a:rPr lang="en-GB" sz="3200" b="1" dirty="0"/>
              <a:t>:</a:t>
            </a:r>
          </a:p>
          <a:p>
            <a:endParaRPr lang="en-GB" sz="3200" b="1" dirty="0"/>
          </a:p>
          <a:p>
            <a:r>
              <a:rPr lang="en-GB" sz="3200" b="1" dirty="0"/>
              <a:t>1) </a:t>
            </a:r>
            <a:r>
              <a:rPr lang="en-GB" sz="3200" b="1" dirty="0" err="1"/>
              <a:t>Nedrīkst</a:t>
            </a:r>
            <a:r>
              <a:rPr lang="en-GB" sz="3200" b="1" dirty="0"/>
              <a:t> </a:t>
            </a:r>
            <a:r>
              <a:rPr lang="en-GB" sz="3200" b="1" dirty="0" err="1"/>
              <a:t>iegādātos</a:t>
            </a:r>
            <a:r>
              <a:rPr lang="en-GB" sz="3200" b="1" dirty="0"/>
              <a:t> </a:t>
            </a:r>
            <a:r>
              <a:rPr lang="en-GB" sz="3200" b="1" dirty="0" err="1"/>
              <a:t>augus</a:t>
            </a:r>
            <a:r>
              <a:rPr lang="en-GB" sz="3200" b="1" dirty="0"/>
              <a:t> </a:t>
            </a:r>
            <a:r>
              <a:rPr lang="en-GB" sz="3200" b="1" dirty="0" err="1"/>
              <a:t>novietot</a:t>
            </a:r>
            <a:r>
              <a:rPr lang="en-GB" sz="3200" b="1" dirty="0"/>
              <a:t> </a:t>
            </a:r>
            <a:r>
              <a:rPr lang="en-GB" sz="3200" b="1" dirty="0" err="1"/>
              <a:t>laukā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/>
              <a:t>2) </a:t>
            </a:r>
            <a:r>
              <a:rPr lang="en-GB" sz="3200" b="1" dirty="0" err="1"/>
              <a:t>Stādu</a:t>
            </a:r>
            <a:r>
              <a:rPr lang="en-GB" sz="3200" b="1" dirty="0"/>
              <a:t> </a:t>
            </a:r>
            <a:r>
              <a:rPr lang="en-GB" sz="3200" b="1" dirty="0" err="1"/>
              <a:t>podus</a:t>
            </a:r>
            <a:r>
              <a:rPr lang="en-GB" sz="3200" b="1" dirty="0"/>
              <a:t> </a:t>
            </a:r>
            <a:r>
              <a:rPr lang="en-GB" sz="3200" b="1" dirty="0" err="1"/>
              <a:t>ievieto</a:t>
            </a:r>
            <a:r>
              <a:rPr lang="en-GB" sz="3200" b="1" dirty="0"/>
              <a:t> </a:t>
            </a:r>
            <a:r>
              <a:rPr lang="en-GB" sz="3200" b="1" dirty="0" err="1"/>
              <a:t>traukā</a:t>
            </a:r>
            <a:r>
              <a:rPr lang="en-GB" sz="3200" b="1" dirty="0"/>
              <a:t> </a:t>
            </a:r>
            <a:r>
              <a:rPr lang="en-GB" sz="3200" b="1" dirty="0" err="1"/>
              <a:t>ar</a:t>
            </a:r>
            <a:r>
              <a:rPr lang="en-GB" sz="3200" b="1" dirty="0"/>
              <a:t> </a:t>
            </a:r>
            <a:r>
              <a:rPr lang="en-GB" sz="3200" b="1" dirty="0" err="1"/>
              <a:t>ūdeni</a:t>
            </a:r>
            <a:r>
              <a:rPr lang="en-GB" sz="3200" b="1" dirty="0"/>
              <a:t>, </a:t>
            </a:r>
            <a:r>
              <a:rPr lang="en-GB" sz="3200" b="1" dirty="0" err="1"/>
              <a:t>vēlams</a:t>
            </a:r>
            <a:r>
              <a:rPr lang="en-GB" sz="3200" b="1" dirty="0"/>
              <a:t> </a:t>
            </a:r>
            <a:r>
              <a:rPr lang="en-GB" sz="3200" b="1" dirty="0" err="1"/>
              <a:t>tā</a:t>
            </a:r>
            <a:r>
              <a:rPr lang="en-GB" sz="3200" b="1" dirty="0"/>
              <a:t>, </a:t>
            </a:r>
            <a:r>
              <a:rPr lang="en-GB" sz="3200" b="1" dirty="0" err="1"/>
              <a:t>lai</a:t>
            </a:r>
            <a:r>
              <a:rPr lang="en-GB" sz="3200" b="1" dirty="0"/>
              <a:t> </a:t>
            </a:r>
            <a:r>
              <a:rPr lang="en-GB" sz="3200" b="1" dirty="0" err="1"/>
              <a:t>arī</a:t>
            </a:r>
            <a:r>
              <a:rPr lang="en-GB" sz="3200" b="1" dirty="0"/>
              <a:t> pats </a:t>
            </a:r>
            <a:r>
              <a:rPr lang="en-GB" sz="3200" b="1" dirty="0" err="1"/>
              <a:t>augs</a:t>
            </a:r>
            <a:r>
              <a:rPr lang="en-GB" sz="3200" b="1" dirty="0"/>
              <a:t> </a:t>
            </a:r>
            <a:r>
              <a:rPr lang="en-GB" sz="3200" b="1" dirty="0" err="1"/>
              <a:t>būtu</a:t>
            </a:r>
            <a:r>
              <a:rPr lang="en-GB" sz="3200" b="1" dirty="0"/>
              <a:t> </a:t>
            </a:r>
            <a:r>
              <a:rPr lang="en-GB" sz="3200" b="1" dirty="0" err="1"/>
              <a:t>zem</a:t>
            </a:r>
            <a:r>
              <a:rPr lang="en-GB" sz="3200" b="1" dirty="0"/>
              <a:t> </a:t>
            </a:r>
            <a:r>
              <a:rPr lang="en-GB" sz="3200" b="1" dirty="0" err="1"/>
              <a:t>ūdens</a:t>
            </a:r>
            <a:r>
              <a:rPr lang="en-GB" sz="3200" b="1" dirty="0"/>
              <a:t>, un tur 24 </a:t>
            </a:r>
            <a:r>
              <a:rPr lang="en-GB" sz="3200" b="1" dirty="0" err="1"/>
              <a:t>stundas</a:t>
            </a:r>
            <a:r>
              <a:rPr lang="en-GB" sz="3200" b="1" dirty="0"/>
              <a:t> (</a:t>
            </a:r>
            <a:r>
              <a:rPr lang="en-GB" sz="3200" b="1" dirty="0" err="1"/>
              <a:t>pavasarī</a:t>
            </a:r>
            <a:r>
              <a:rPr lang="en-GB" sz="3200" b="1" dirty="0"/>
              <a:t> </a:t>
            </a:r>
            <a:r>
              <a:rPr lang="en-GB" sz="3200" b="1" dirty="0" err="1"/>
              <a:t>varētu</a:t>
            </a:r>
            <a:r>
              <a:rPr lang="en-GB" sz="3200" b="1" dirty="0"/>
              <a:t> </a:t>
            </a:r>
            <a:r>
              <a:rPr lang="en-GB" sz="3200" b="1" dirty="0" err="1"/>
              <a:t>pietikt</a:t>
            </a:r>
            <a:r>
              <a:rPr lang="en-GB" sz="3200" b="1" dirty="0"/>
              <a:t> </a:t>
            </a:r>
            <a:r>
              <a:rPr lang="en-GB" sz="3200" b="1" dirty="0" err="1"/>
              <a:t>vismaz</a:t>
            </a:r>
            <a:r>
              <a:rPr lang="en-GB" sz="3200" b="1" dirty="0"/>
              <a:t> 12 </a:t>
            </a:r>
            <a:r>
              <a:rPr lang="en-GB" sz="3200" b="1" dirty="0" err="1"/>
              <a:t>stundas</a:t>
            </a:r>
            <a:r>
              <a:rPr lang="en-GB" sz="3200" b="1" dirty="0"/>
              <a:t>)</a:t>
            </a:r>
          </a:p>
          <a:p>
            <a:endParaRPr lang="en-GB" sz="3200" b="1" dirty="0"/>
          </a:p>
          <a:p>
            <a:r>
              <a:rPr lang="en-GB" sz="3200" b="1" dirty="0"/>
              <a:t>3) </a:t>
            </a:r>
            <a:r>
              <a:rPr lang="en-GB" sz="3200" b="1" dirty="0" err="1"/>
              <a:t>Ūdenim</a:t>
            </a:r>
            <a:r>
              <a:rPr lang="en-GB" sz="3200" b="1" dirty="0"/>
              <a:t> var </a:t>
            </a:r>
            <a:r>
              <a:rPr lang="en-GB" sz="3200" b="1" dirty="0" err="1"/>
              <a:t>pievienot</a:t>
            </a:r>
            <a:r>
              <a:rPr lang="en-GB" sz="3200" b="1" dirty="0"/>
              <a:t> </a:t>
            </a:r>
            <a:r>
              <a:rPr lang="en-GB" sz="3200" b="1" dirty="0" err="1"/>
              <a:t>vara</a:t>
            </a:r>
            <a:r>
              <a:rPr lang="en-GB" sz="3200" b="1" dirty="0"/>
              <a:t> </a:t>
            </a:r>
            <a:r>
              <a:rPr lang="en-GB" sz="3200" b="1" dirty="0" err="1"/>
              <a:t>preparātu</a:t>
            </a:r>
            <a:r>
              <a:rPr lang="en-GB" sz="3200" b="1" dirty="0"/>
              <a:t>, kas </a:t>
            </a:r>
            <a:r>
              <a:rPr lang="en-GB" sz="3200" b="1" dirty="0" err="1"/>
              <a:t>gliemežus</a:t>
            </a:r>
            <a:r>
              <a:rPr lang="en-GB" sz="3200" b="1" dirty="0"/>
              <a:t> </a:t>
            </a:r>
            <a:r>
              <a:rPr lang="en-GB" sz="3200" b="1" dirty="0" err="1"/>
              <a:t>nobeigs</a:t>
            </a:r>
            <a:r>
              <a:rPr lang="en-GB" sz="3200" b="1" dirty="0"/>
              <a:t> </a:t>
            </a:r>
            <a:r>
              <a:rPr lang="en-GB" sz="3200" b="1" dirty="0" err="1"/>
              <a:t>ātri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672728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E4D4A2-E51C-4440-B346-55A45796BEFA}"/>
              </a:ext>
            </a:extLst>
          </p:cNvPr>
          <p:cNvSpPr/>
          <p:nvPr/>
        </p:nvSpPr>
        <p:spPr>
          <a:xfrm>
            <a:off x="-115112" y="27002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Paldies</a:t>
            </a:r>
            <a:r>
              <a:rPr lang="en-GB" sz="4800" b="1" dirty="0">
                <a:latin typeface="+mj-lt"/>
              </a:rPr>
              <a:t> par </a:t>
            </a:r>
            <a:r>
              <a:rPr lang="en-GB" sz="4800" b="1" dirty="0" err="1">
                <a:latin typeface="+mj-lt"/>
              </a:rPr>
              <a:t>uzmanību</a:t>
            </a:r>
            <a:endParaRPr lang="en-GB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366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7E824FC-D5FD-4FA3-B6F6-C799A32D8FA7}"/>
              </a:ext>
            </a:extLst>
          </p:cNvPr>
          <p:cNvSpPr/>
          <p:nvPr/>
        </p:nvSpPr>
        <p:spPr>
          <a:xfrm>
            <a:off x="7569724" y="7880"/>
            <a:ext cx="4124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Līdzīgas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sugas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D57555-88B1-48F9-AB75-FD0189F012A2}"/>
              </a:ext>
            </a:extLst>
          </p:cNvPr>
          <p:cNvSpPr/>
          <p:nvPr/>
        </p:nvSpPr>
        <p:spPr>
          <a:xfrm>
            <a:off x="555831" y="1503002"/>
            <a:ext cx="50277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</a:rPr>
              <a:t>Arion </a:t>
            </a:r>
            <a:r>
              <a:rPr lang="en-GB" sz="3200" b="1" i="1" dirty="0" err="1">
                <a:solidFill>
                  <a:srgbClr val="FF0000"/>
                </a:solidFill>
              </a:rPr>
              <a:t>ater</a:t>
            </a:r>
            <a:r>
              <a:rPr lang="en-GB" sz="3200" b="1" i="1" dirty="0">
                <a:solidFill>
                  <a:srgbClr val="FF0000"/>
                </a:solidFill>
              </a:rPr>
              <a:t> s. l.</a:t>
            </a:r>
          </a:p>
          <a:p>
            <a:r>
              <a:rPr lang="en-GB" sz="3200" b="1" i="1" dirty="0">
                <a:solidFill>
                  <a:srgbClr val="FF0000"/>
                </a:solidFill>
              </a:rPr>
              <a:t>	</a:t>
            </a:r>
            <a:r>
              <a:rPr lang="en-GB" sz="3200" b="1" dirty="0"/>
              <a:t>– </a:t>
            </a:r>
            <a:r>
              <a:rPr lang="en-GB" sz="3200" b="1" dirty="0" err="1"/>
              <a:t>melnais</a:t>
            </a:r>
            <a:r>
              <a:rPr lang="en-GB" sz="3200" b="1" dirty="0"/>
              <a:t> </a:t>
            </a:r>
            <a:r>
              <a:rPr lang="en-GB" sz="3200" b="1" dirty="0" err="1"/>
              <a:t>kailgliemezis</a:t>
            </a:r>
            <a:endParaRPr lang="en-GB" sz="3200" b="1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0F7304-A228-492F-80B5-ADAC33254C6E}"/>
              </a:ext>
            </a:extLst>
          </p:cNvPr>
          <p:cNvSpPr/>
          <p:nvPr/>
        </p:nvSpPr>
        <p:spPr>
          <a:xfrm>
            <a:off x="1283266" y="2890391"/>
            <a:ext cx="868475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/>
              <a:t>Latvijā</a:t>
            </a:r>
            <a:r>
              <a:rPr lang="en-GB" sz="3200" b="1" dirty="0"/>
              <a:t> </a:t>
            </a:r>
            <a:r>
              <a:rPr lang="en-GB" sz="3200" b="1" dirty="0" err="1"/>
              <a:t>tikai</a:t>
            </a:r>
            <a:r>
              <a:rPr lang="en-GB" sz="3200" b="1" dirty="0"/>
              <a:t> </a:t>
            </a:r>
            <a:r>
              <a:rPr lang="en-GB" sz="3200" b="1" dirty="0" err="1"/>
              <a:t>rietumu</a:t>
            </a:r>
            <a:r>
              <a:rPr lang="en-GB" sz="3200" b="1" dirty="0"/>
              <a:t> da</a:t>
            </a:r>
            <a:r>
              <a:rPr lang="lv-LV" sz="3200" b="1" dirty="0"/>
              <a:t>ļ</a:t>
            </a:r>
            <a:r>
              <a:rPr lang="en-GB" sz="3200" b="1" dirty="0"/>
              <a:t>ā, </a:t>
            </a:r>
            <a:r>
              <a:rPr lang="en-GB" sz="3200" b="1" dirty="0" err="1"/>
              <a:t>bijušajā</a:t>
            </a:r>
            <a:r>
              <a:rPr lang="en-GB" sz="3200" b="1" dirty="0"/>
              <a:t> </a:t>
            </a:r>
            <a:r>
              <a:rPr lang="en-GB" sz="3200" b="1" dirty="0" err="1"/>
              <a:t>Liepājas</a:t>
            </a:r>
            <a:r>
              <a:rPr lang="en-GB" sz="3200" b="1" dirty="0"/>
              <a:t> </a:t>
            </a:r>
            <a:r>
              <a:rPr lang="en-GB" sz="3200" b="1" dirty="0" err="1"/>
              <a:t>rajonā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b="1" dirty="0" err="1"/>
              <a:t>Pēc</a:t>
            </a:r>
            <a:r>
              <a:rPr lang="en-GB" sz="3200" b="1" dirty="0"/>
              <a:t> </a:t>
            </a:r>
            <a:r>
              <a:rPr lang="en-GB" sz="3200" b="1" dirty="0" err="1"/>
              <a:t>ārējā</a:t>
            </a:r>
            <a:r>
              <a:rPr lang="en-GB" sz="3200" b="1" dirty="0"/>
              <a:t> </a:t>
            </a:r>
            <a:r>
              <a:rPr lang="en-GB" sz="3200" b="1" dirty="0" err="1"/>
              <a:t>izskata</a:t>
            </a:r>
            <a:r>
              <a:rPr lang="en-GB" sz="3200" b="1" dirty="0"/>
              <a:t> abas </a:t>
            </a:r>
            <a:r>
              <a:rPr lang="en-GB" sz="3200" b="1" dirty="0" err="1"/>
              <a:t>sugas</a:t>
            </a:r>
            <a:r>
              <a:rPr lang="en-GB" sz="3200" b="1" dirty="0"/>
              <a:t> </a:t>
            </a:r>
            <a:r>
              <a:rPr lang="en-GB" sz="3200" b="1" dirty="0" err="1"/>
              <a:t>identiskas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003877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6B961C-C986-41BB-A666-C7BBD2E8BCC4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Pārējās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i="1" dirty="0">
                <a:latin typeface="+mj-lt"/>
              </a:rPr>
              <a:t>Arion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sugas</a:t>
            </a:r>
            <a:endParaRPr lang="en-GB" sz="4800" dirty="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ECFF71-24DF-44A2-8799-1A808F9B1B53}"/>
              </a:ext>
            </a:extLst>
          </p:cNvPr>
          <p:cNvSpPr/>
          <p:nvPr/>
        </p:nvSpPr>
        <p:spPr>
          <a:xfrm>
            <a:off x="333080" y="33829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1" dirty="0"/>
              <a:t>Arion </a:t>
            </a:r>
            <a:r>
              <a:rPr lang="en-GB" b="1" i="1" dirty="0" err="1"/>
              <a:t>ater</a:t>
            </a:r>
            <a:r>
              <a:rPr lang="en-GB" b="1" i="1" dirty="0"/>
              <a:t>  </a:t>
            </a:r>
            <a:r>
              <a:rPr lang="en-GB" dirty="0" err="1"/>
              <a:t>melnais</a:t>
            </a:r>
            <a:r>
              <a:rPr lang="en-GB" dirty="0"/>
              <a:t> </a:t>
            </a:r>
            <a:r>
              <a:rPr lang="en-GB" dirty="0" err="1"/>
              <a:t>kailgliemezis</a:t>
            </a:r>
            <a:endParaRPr lang="en-GB" dirty="0"/>
          </a:p>
          <a:p>
            <a:endParaRPr lang="en-GB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r>
              <a:rPr lang="en-GB" b="1" i="1" dirty="0"/>
              <a:t>Arion </a:t>
            </a:r>
            <a:r>
              <a:rPr lang="en-GB" b="1" i="1" dirty="0" err="1"/>
              <a:t>circumscriptus</a:t>
            </a:r>
            <a:r>
              <a:rPr lang="en-GB" b="1" i="1" dirty="0"/>
              <a:t> </a:t>
            </a:r>
            <a:r>
              <a:rPr lang="en-GB" dirty="0" err="1"/>
              <a:t>joslainais</a:t>
            </a:r>
            <a:r>
              <a:rPr lang="en-GB" dirty="0"/>
              <a:t> </a:t>
            </a:r>
            <a:r>
              <a:rPr lang="en-GB" dirty="0" err="1"/>
              <a:t>kailgliemezis</a:t>
            </a:r>
            <a:endParaRPr lang="en-GB" dirty="0"/>
          </a:p>
          <a:p>
            <a:endParaRPr lang="en-GB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sz="500" b="1" i="1" dirty="0"/>
          </a:p>
          <a:p>
            <a:endParaRPr lang="en-GB" sz="500" b="1" i="1" dirty="0"/>
          </a:p>
          <a:p>
            <a:r>
              <a:rPr lang="en-GB" b="1" i="1" dirty="0"/>
              <a:t>Arion </a:t>
            </a:r>
            <a:r>
              <a:rPr lang="en-GB" b="1" i="1" dirty="0" err="1"/>
              <a:t>distinctus</a:t>
            </a:r>
            <a:r>
              <a:rPr lang="en-GB" b="1" i="1" dirty="0"/>
              <a:t> </a:t>
            </a:r>
            <a:r>
              <a:rPr lang="en-GB" dirty="0" err="1"/>
              <a:t>dārzeņu</a:t>
            </a:r>
            <a:r>
              <a:rPr lang="en-GB" dirty="0"/>
              <a:t> </a:t>
            </a:r>
            <a:r>
              <a:rPr lang="en-GB" dirty="0" err="1"/>
              <a:t>kailgliemezis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EEB0B-6446-4407-A9F3-B9754216F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05" y="838877"/>
            <a:ext cx="5128182" cy="1383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283DA-1DD6-413B-8C25-A0820BE48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5" y="2807029"/>
            <a:ext cx="4000107" cy="1437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5F007B-83A0-40DF-A2FE-FD9A0C475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05" y="4958143"/>
            <a:ext cx="4073981" cy="1505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09812D-4B3F-4F56-861D-526ACFE24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825" y="1303317"/>
            <a:ext cx="4675694" cy="15022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DDA693-D7AB-4A48-892D-28804762E606}"/>
              </a:ext>
            </a:extLst>
          </p:cNvPr>
          <p:cNvSpPr/>
          <p:nvPr/>
        </p:nvSpPr>
        <p:spPr>
          <a:xfrm>
            <a:off x="6133706" y="858731"/>
            <a:ext cx="6096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1" dirty="0"/>
              <a:t>Arion </a:t>
            </a:r>
            <a:r>
              <a:rPr lang="en-GB" b="1" i="1" dirty="0" err="1"/>
              <a:t>fasciatus</a:t>
            </a:r>
            <a:r>
              <a:rPr lang="en-GB" b="1" i="1" dirty="0"/>
              <a:t> </a:t>
            </a:r>
            <a:r>
              <a:rPr lang="en-GB" dirty="0" err="1"/>
              <a:t>dzeltensvītras</a:t>
            </a:r>
            <a:r>
              <a:rPr lang="en-GB" dirty="0"/>
              <a:t> </a:t>
            </a:r>
            <a:r>
              <a:rPr lang="en-GB" dirty="0" err="1"/>
              <a:t>kailgliemezis</a:t>
            </a:r>
            <a:endParaRPr lang="en-GB" dirty="0"/>
          </a:p>
          <a:p>
            <a:endParaRPr lang="en-GB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sz="500" b="1" i="1" dirty="0"/>
          </a:p>
          <a:p>
            <a:endParaRPr lang="en-GB" sz="500" b="1" i="1" dirty="0"/>
          </a:p>
          <a:p>
            <a:r>
              <a:rPr lang="en-GB" b="1" i="1" dirty="0"/>
              <a:t>Arion </a:t>
            </a:r>
            <a:r>
              <a:rPr lang="en-GB" b="1" i="1" dirty="0" err="1"/>
              <a:t>fuscus</a:t>
            </a:r>
            <a:r>
              <a:rPr lang="en-GB" b="1" i="1" dirty="0"/>
              <a:t> </a:t>
            </a:r>
            <a:r>
              <a:rPr lang="en-GB" dirty="0" err="1"/>
              <a:t>rūsas</a:t>
            </a:r>
            <a:r>
              <a:rPr lang="en-GB" dirty="0"/>
              <a:t> </a:t>
            </a:r>
            <a:r>
              <a:rPr lang="en-GB" dirty="0" err="1"/>
              <a:t>kailgliemezis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sz="1500" b="1" i="1" dirty="0"/>
          </a:p>
          <a:p>
            <a:r>
              <a:rPr lang="en-GB" b="1" i="1" dirty="0"/>
              <a:t>Arion </a:t>
            </a:r>
            <a:r>
              <a:rPr lang="en-GB" b="1" i="1" dirty="0" err="1"/>
              <a:t>silvaticus</a:t>
            </a:r>
            <a:r>
              <a:rPr lang="en-GB" b="1" i="1" dirty="0"/>
              <a:t> </a:t>
            </a:r>
            <a:r>
              <a:rPr lang="en-GB" dirty="0" err="1"/>
              <a:t>sidrabpelēkais</a:t>
            </a:r>
            <a:r>
              <a:rPr lang="en-GB" dirty="0"/>
              <a:t> </a:t>
            </a:r>
            <a:r>
              <a:rPr lang="en-GB" dirty="0" err="1"/>
              <a:t>kailgliemezis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A42CBD-E99E-40AA-BB6B-057BD5635D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825" y="3469174"/>
            <a:ext cx="2562379" cy="1409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D11609-CD80-4869-B2DE-5637AF97F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825" y="5518314"/>
            <a:ext cx="4675694" cy="13396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B18E5F-B79B-478F-8A22-9019E138716C}"/>
              </a:ext>
            </a:extLst>
          </p:cNvPr>
          <p:cNvSpPr/>
          <p:nvPr/>
        </p:nvSpPr>
        <p:spPr>
          <a:xfrm>
            <a:off x="9013392" y="3690164"/>
            <a:ext cx="10118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>
                <a:solidFill>
                  <a:srgbClr val="92D050"/>
                </a:solidFill>
              </a:rPr>
              <a:t>!!!</a:t>
            </a:r>
            <a:endParaRPr lang="en-GB" sz="6600" dirty="0">
              <a:solidFill>
                <a:srgbClr val="92D05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C8525A-6FE8-44CD-A8A3-D00EFFD18732}"/>
              </a:ext>
            </a:extLst>
          </p:cNvPr>
          <p:cNvSpPr/>
          <p:nvPr/>
        </p:nvSpPr>
        <p:spPr>
          <a:xfrm>
            <a:off x="4424312" y="2875002"/>
            <a:ext cx="4603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>
                <a:solidFill>
                  <a:srgbClr val="FF0000"/>
                </a:solidFill>
              </a:rPr>
              <a:t>!</a:t>
            </a:r>
            <a:endParaRPr lang="en-GB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1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75750-C70B-4DC4-9D3E-AF65EDAD0BBA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Citas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sugas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dārzos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C0377-15B4-45EF-9681-DCFB3BA2BF08}"/>
              </a:ext>
            </a:extLst>
          </p:cNvPr>
          <p:cNvSpPr/>
          <p:nvPr/>
        </p:nvSpPr>
        <p:spPr>
          <a:xfrm>
            <a:off x="382241" y="131168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1" dirty="0" err="1"/>
              <a:t>Limax</a:t>
            </a:r>
            <a:r>
              <a:rPr lang="en-GB" b="1" i="1" dirty="0"/>
              <a:t> maximus  </a:t>
            </a:r>
            <a:r>
              <a:rPr lang="en-GB" dirty="0" err="1"/>
              <a:t>milzu</a:t>
            </a:r>
            <a:r>
              <a:rPr lang="en-GB" dirty="0"/>
              <a:t> </a:t>
            </a:r>
            <a:r>
              <a:rPr lang="en-GB" dirty="0" err="1"/>
              <a:t>kailgliemezis</a:t>
            </a:r>
            <a:endParaRPr lang="en-GB" dirty="0"/>
          </a:p>
          <a:p>
            <a:endParaRPr lang="en-GB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F28AE5-9DD5-418C-BAC8-D9EB5E8B525F}"/>
              </a:ext>
            </a:extLst>
          </p:cNvPr>
          <p:cNvSpPr/>
          <p:nvPr/>
        </p:nvSpPr>
        <p:spPr>
          <a:xfrm>
            <a:off x="5932551" y="1311685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endParaRPr lang="en-GB" b="1" i="1" dirty="0"/>
          </a:p>
          <a:p>
            <a:r>
              <a:rPr lang="en-GB" b="1" i="1" dirty="0"/>
              <a:t>Krynickillus melanocephalus </a:t>
            </a:r>
            <a:r>
              <a:rPr lang="en-GB" dirty="0"/>
              <a:t>melngalvas mīkstgliemezis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4A76AA-C88E-4E5A-AAFD-34ECA5B7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41" y="1787481"/>
            <a:ext cx="5033655" cy="21877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2443E-7024-49A2-A71D-742772921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626" y="4356737"/>
            <a:ext cx="6325534" cy="22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3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75750-C70B-4DC4-9D3E-AF65EDAD0BBA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Citas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sugas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dārzos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C0377-15B4-45EF-9681-DCFB3BA2BF08}"/>
              </a:ext>
            </a:extLst>
          </p:cNvPr>
          <p:cNvSpPr/>
          <p:nvPr/>
        </p:nvSpPr>
        <p:spPr>
          <a:xfrm>
            <a:off x="382241" y="131168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1" dirty="0" err="1"/>
              <a:t>Deroceras</a:t>
            </a:r>
            <a:r>
              <a:rPr lang="en-GB" b="1" i="1" dirty="0"/>
              <a:t> </a:t>
            </a:r>
            <a:r>
              <a:rPr lang="en-GB" b="1" i="1" dirty="0" err="1"/>
              <a:t>reticulatum</a:t>
            </a:r>
            <a:r>
              <a:rPr lang="en-GB" b="1" i="1" dirty="0"/>
              <a:t> </a:t>
            </a:r>
            <a:r>
              <a:rPr lang="en-GB" dirty="0" err="1"/>
              <a:t>raibais</a:t>
            </a:r>
            <a:r>
              <a:rPr lang="en-GB" dirty="0"/>
              <a:t> mīkstgliemezis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F28AE5-9DD5-418C-BAC8-D9EB5E8B525F}"/>
              </a:ext>
            </a:extLst>
          </p:cNvPr>
          <p:cNvSpPr/>
          <p:nvPr/>
        </p:nvSpPr>
        <p:spPr>
          <a:xfrm>
            <a:off x="5932551" y="11265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1" dirty="0" err="1"/>
              <a:t>Limacus</a:t>
            </a:r>
            <a:r>
              <a:rPr lang="en-GB" b="1" i="1" dirty="0"/>
              <a:t> flavus </a:t>
            </a:r>
            <a:r>
              <a:rPr lang="en-GB" dirty="0" err="1"/>
              <a:t>palsais</a:t>
            </a:r>
            <a:r>
              <a:rPr lang="en-GB" dirty="0"/>
              <a:t> </a:t>
            </a:r>
            <a:r>
              <a:rPr lang="en-GB" dirty="0" err="1"/>
              <a:t>kailgliemezis</a:t>
            </a:r>
            <a:endParaRPr lang="en-GB" dirty="0"/>
          </a:p>
          <a:p>
            <a:r>
              <a:rPr lang="en-GB" b="1" i="1" dirty="0" err="1"/>
              <a:t>Limacus</a:t>
            </a:r>
            <a:r>
              <a:rPr lang="en-GB" b="1" i="1" dirty="0"/>
              <a:t> maculatus </a:t>
            </a:r>
            <a:r>
              <a:rPr lang="lv-LV" dirty="0"/>
              <a:t>zaļganais kailgliemezis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B7051-7485-48F4-813A-5E8AF9B94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61" y="1798490"/>
            <a:ext cx="5124078" cy="265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D8B706-4894-4D6C-B1AC-2971C1094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56" y="4451006"/>
            <a:ext cx="4643487" cy="2377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AF2B8-7A1A-4A48-AB72-658661A20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246" y="3907504"/>
            <a:ext cx="5430393" cy="2891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085D8F-5CD7-4819-A598-894550D8B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72901"/>
            <a:ext cx="5074131" cy="20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475750-C70B-4DC4-9D3E-AF65EDAD0BBA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latin typeface="+mj-lt"/>
              </a:rPr>
              <a:t>Citas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sugas</a:t>
            </a:r>
            <a:r>
              <a:rPr lang="en-GB" sz="4800" b="1" dirty="0">
                <a:latin typeface="+mj-lt"/>
              </a:rPr>
              <a:t> </a:t>
            </a:r>
            <a:r>
              <a:rPr lang="en-GB" sz="4800" b="1" dirty="0" err="1">
                <a:latin typeface="+mj-lt"/>
              </a:rPr>
              <a:t>dārzos</a:t>
            </a:r>
            <a:endParaRPr lang="en-GB" sz="4800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C0377-15B4-45EF-9681-DCFB3BA2BF08}"/>
              </a:ext>
            </a:extLst>
          </p:cNvPr>
          <p:cNvSpPr/>
          <p:nvPr/>
        </p:nvSpPr>
        <p:spPr>
          <a:xfrm>
            <a:off x="382241" y="131168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i="1" dirty="0" err="1"/>
              <a:t>Deroceras</a:t>
            </a:r>
            <a:r>
              <a:rPr lang="en-GB" b="1" i="1" dirty="0"/>
              <a:t> </a:t>
            </a:r>
            <a:r>
              <a:rPr lang="en-GB" b="1" i="1" dirty="0" err="1"/>
              <a:t>sturanyi</a:t>
            </a:r>
            <a:r>
              <a:rPr lang="en-GB" b="1" i="1" dirty="0"/>
              <a:t> </a:t>
            </a:r>
            <a:r>
              <a:rPr lang="en-GB" dirty="0" err="1"/>
              <a:t>āmura</a:t>
            </a:r>
            <a:r>
              <a:rPr lang="en-GB" dirty="0"/>
              <a:t> mīkstgliemezis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F09BDC-DF02-460F-92BD-470538C5B822}"/>
              </a:ext>
            </a:extLst>
          </p:cNvPr>
          <p:cNvSpPr/>
          <p:nvPr/>
        </p:nvSpPr>
        <p:spPr>
          <a:xfrm>
            <a:off x="4499726" y="942353"/>
            <a:ext cx="46038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>
                <a:solidFill>
                  <a:srgbClr val="FF0000"/>
                </a:solidFill>
              </a:rPr>
              <a:t>!</a:t>
            </a:r>
            <a:endParaRPr lang="en-GB" sz="66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2EE82-9AB8-4678-8F5F-AB73C86F1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3870147"/>
            <a:ext cx="5843588" cy="2807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011E41-8EF3-47AD-9CCF-6486467E3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010" y="1693914"/>
            <a:ext cx="574357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8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CB4DD8-DBF7-4E60-A9FB-BB3DA79A9078}"/>
              </a:ext>
            </a:extLst>
          </p:cNvPr>
          <p:cNvSpPr/>
          <p:nvPr/>
        </p:nvSpPr>
        <p:spPr>
          <a:xfrm>
            <a:off x="565608" y="7880"/>
            <a:ext cx="1112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Kā</a:t>
            </a:r>
            <a:r>
              <a:rPr lang="en-GB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Spānijas</a:t>
            </a:r>
            <a:r>
              <a:rPr lang="en-GB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kailgliemezis</a:t>
            </a:r>
            <a:r>
              <a:rPr lang="en-GB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nonācis</a:t>
            </a:r>
            <a:r>
              <a:rPr lang="en-GB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4800" b="1" dirty="0" err="1">
                <a:solidFill>
                  <a:srgbClr val="FF0000"/>
                </a:solidFill>
                <a:latin typeface="+mj-lt"/>
              </a:rPr>
              <a:t>Latvijā</a:t>
            </a:r>
            <a:endParaRPr lang="en-GB" sz="4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D7020F-1ACB-47C3-89EF-F3DD67AFA331}"/>
              </a:ext>
            </a:extLst>
          </p:cNvPr>
          <p:cNvSpPr/>
          <p:nvPr/>
        </p:nvSpPr>
        <p:spPr>
          <a:xfrm>
            <a:off x="555831" y="1503002"/>
            <a:ext cx="60372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>
                <a:solidFill>
                  <a:srgbClr val="FF0000"/>
                </a:solidFill>
              </a:rPr>
              <a:t>Pirmais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atradums</a:t>
            </a:r>
            <a:r>
              <a:rPr lang="en-GB" sz="3200" b="1" dirty="0">
                <a:solidFill>
                  <a:srgbClr val="FF0000"/>
                </a:solidFill>
              </a:rPr>
              <a:t> 2009 – </a:t>
            </a:r>
            <a:r>
              <a:rPr lang="en-GB" sz="3200" b="1" dirty="0" err="1">
                <a:solidFill>
                  <a:srgbClr val="FF0000"/>
                </a:solidFill>
              </a:rPr>
              <a:t>Pastende</a:t>
            </a:r>
            <a:endParaRPr lang="en-GB" sz="3200" b="1" dirty="0">
              <a:solidFill>
                <a:srgbClr val="FF0000"/>
              </a:solidFill>
            </a:endParaRPr>
          </a:p>
          <a:p>
            <a:r>
              <a:rPr lang="en-GB" sz="3200" b="1" dirty="0" err="1">
                <a:solidFill>
                  <a:srgbClr val="FF0000"/>
                </a:solidFill>
              </a:rPr>
              <a:t>Otrais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atradums</a:t>
            </a:r>
            <a:r>
              <a:rPr lang="en-GB" sz="3200" b="1" dirty="0">
                <a:solidFill>
                  <a:srgbClr val="FF0000"/>
                </a:solidFill>
              </a:rPr>
              <a:t> 2010 – Jelgava </a:t>
            </a:r>
            <a:endParaRPr lang="en-GB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A52925-38B9-4588-8A96-DD3E0F43121F}"/>
              </a:ext>
            </a:extLst>
          </p:cNvPr>
          <p:cNvSpPr/>
          <p:nvPr/>
        </p:nvSpPr>
        <p:spPr>
          <a:xfrm>
            <a:off x="1283266" y="2890391"/>
            <a:ext cx="258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err="1"/>
              <a:t>Stādu</a:t>
            </a:r>
            <a:r>
              <a:rPr lang="en-GB" sz="3200" b="1" dirty="0"/>
              <a:t> </a:t>
            </a:r>
            <a:r>
              <a:rPr lang="en-GB" sz="3200" b="1" dirty="0" err="1"/>
              <a:t>ievedēji</a:t>
            </a:r>
            <a:endParaRPr lang="en-GB" sz="32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432ABA-E3DF-42C4-9904-F582227FFDF1}"/>
              </a:ext>
            </a:extLst>
          </p:cNvPr>
          <p:cNvSpPr/>
          <p:nvPr/>
        </p:nvSpPr>
        <p:spPr>
          <a:xfrm>
            <a:off x="3869038" y="2690347"/>
            <a:ext cx="10118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>
                <a:solidFill>
                  <a:srgbClr val="FF0000"/>
                </a:solidFill>
              </a:rPr>
              <a:t>!!!</a:t>
            </a:r>
            <a:endParaRPr lang="en-GB" sz="66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F3889A-C115-4ADC-B1C6-48E3FF88395A}"/>
              </a:ext>
            </a:extLst>
          </p:cNvPr>
          <p:cNvSpPr/>
          <p:nvPr/>
        </p:nvSpPr>
        <p:spPr>
          <a:xfrm>
            <a:off x="1283266" y="4371970"/>
            <a:ext cx="9472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/>
              <a:t>Spānijas</a:t>
            </a:r>
            <a:r>
              <a:rPr lang="en-GB" sz="3200" b="1" dirty="0"/>
              <a:t> </a:t>
            </a:r>
            <a:r>
              <a:rPr lang="en-GB" sz="3200" b="1" dirty="0" err="1"/>
              <a:t>kailgliemežus</a:t>
            </a:r>
            <a:r>
              <a:rPr lang="en-GB" sz="3200" b="1" dirty="0"/>
              <a:t> </a:t>
            </a:r>
            <a:r>
              <a:rPr lang="en-GB" sz="3200" b="1" dirty="0" err="1"/>
              <a:t>Latvijā</a:t>
            </a:r>
            <a:r>
              <a:rPr lang="en-GB" sz="3200" b="1" dirty="0"/>
              <a:t> </a:t>
            </a:r>
            <a:r>
              <a:rPr lang="en-GB" sz="3200" b="1" dirty="0" err="1"/>
              <a:t>ievesti</a:t>
            </a:r>
            <a:r>
              <a:rPr lang="en-GB" sz="3200" b="1" dirty="0"/>
              <a:t> </a:t>
            </a:r>
            <a:r>
              <a:rPr lang="en-GB" sz="3200" b="1" dirty="0" err="1"/>
              <a:t>ar</a:t>
            </a:r>
            <a:r>
              <a:rPr lang="en-GB" sz="3200" b="1" dirty="0"/>
              <a:t> </a:t>
            </a:r>
            <a:r>
              <a:rPr lang="en-GB" sz="3200" b="1" dirty="0" err="1"/>
              <a:t>augu</a:t>
            </a:r>
            <a:r>
              <a:rPr lang="en-GB" sz="3200" b="1" dirty="0"/>
              <a:t> </a:t>
            </a:r>
            <a:r>
              <a:rPr lang="en-GB" sz="3200" b="1" dirty="0" err="1"/>
              <a:t>stādiem</a:t>
            </a:r>
            <a:br>
              <a:rPr lang="en-GB" sz="3200" b="1" dirty="0"/>
            </a:br>
            <a:r>
              <a:rPr lang="en-GB" sz="3200" b="1" dirty="0"/>
              <a:t>no </a:t>
            </a:r>
            <a:r>
              <a:rPr lang="en-GB" sz="3200" b="1" dirty="0" err="1"/>
              <a:t>cietām</a:t>
            </a:r>
            <a:r>
              <a:rPr lang="en-GB" sz="3200" b="1" dirty="0"/>
              <a:t> ES </a:t>
            </a:r>
            <a:r>
              <a:rPr lang="en-GB" sz="3200" b="1" dirty="0" err="1"/>
              <a:t>valstīm</a:t>
            </a:r>
            <a:r>
              <a:rPr lang="en-GB" sz="3200" b="1" dirty="0"/>
              <a:t>!!! </a:t>
            </a:r>
            <a:r>
              <a:rPr lang="en-GB" sz="3200" b="1" dirty="0" err="1"/>
              <a:t>Gliemeži</a:t>
            </a:r>
            <a:r>
              <a:rPr lang="en-GB" sz="3200" b="1" dirty="0"/>
              <a:t> </a:t>
            </a:r>
            <a:r>
              <a:rPr lang="en-GB" sz="3200" b="1" dirty="0" err="1"/>
              <a:t>atrodami</a:t>
            </a:r>
            <a:r>
              <a:rPr lang="en-GB" sz="3200" b="1" dirty="0"/>
              <a:t> </a:t>
            </a:r>
            <a:r>
              <a:rPr lang="en-GB" sz="3200" b="1" dirty="0" err="1"/>
              <a:t>praktiski</a:t>
            </a:r>
            <a:r>
              <a:rPr lang="en-GB" sz="3200" b="1" dirty="0"/>
              <a:t> visas </a:t>
            </a:r>
            <a:r>
              <a:rPr lang="en-GB" sz="3200" b="1" dirty="0" err="1"/>
              <a:t>vietās</a:t>
            </a:r>
            <a:r>
              <a:rPr lang="en-GB" sz="3200" b="1" dirty="0"/>
              <a:t>, </a:t>
            </a:r>
            <a:r>
              <a:rPr lang="en-GB" sz="3200" b="1" dirty="0" err="1"/>
              <a:t>kur</a:t>
            </a:r>
            <a:r>
              <a:rPr lang="en-GB" sz="3200" b="1" dirty="0"/>
              <a:t> </a:t>
            </a:r>
            <a:r>
              <a:rPr lang="en-GB" sz="3200" b="1" dirty="0" err="1"/>
              <a:t>tirgo</a:t>
            </a:r>
            <a:r>
              <a:rPr lang="en-GB" sz="3200" b="1" dirty="0"/>
              <a:t> </a:t>
            </a:r>
            <a:r>
              <a:rPr lang="en-GB" sz="3200" b="1" dirty="0" err="1"/>
              <a:t>vai</a:t>
            </a:r>
            <a:r>
              <a:rPr lang="en-GB" sz="3200" b="1" dirty="0"/>
              <a:t> </a:t>
            </a:r>
            <a:r>
              <a:rPr lang="en-GB" sz="3200" b="1" dirty="0" err="1"/>
              <a:t>uzglabā</a:t>
            </a:r>
            <a:r>
              <a:rPr lang="en-GB" sz="3200" b="1" dirty="0"/>
              <a:t> </a:t>
            </a:r>
            <a:r>
              <a:rPr lang="en-GB" sz="3200" b="1" dirty="0" err="1"/>
              <a:t>ievestos</a:t>
            </a:r>
            <a:r>
              <a:rPr lang="en-GB" sz="3200" b="1" dirty="0"/>
              <a:t> </a:t>
            </a:r>
            <a:r>
              <a:rPr lang="en-GB" sz="3200" b="1" dirty="0" err="1"/>
              <a:t>augu</a:t>
            </a:r>
            <a:r>
              <a:rPr lang="en-GB" sz="3200" b="1" dirty="0"/>
              <a:t> </a:t>
            </a:r>
            <a:r>
              <a:rPr lang="en-GB" sz="3200" b="1" dirty="0" err="1"/>
              <a:t>stādus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91861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772</Words>
  <Application>Microsoft Office PowerPoint</Application>
  <PresentationFormat>Widescreen</PresentationFormat>
  <Paragraphs>229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Spānijas kailgliemezis (Arion vulgaris)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Spānijas kailgliemezis (Arion vulgaris)</dc:title>
  <dc:creator>Lietotajs</dc:creator>
  <cp:lastModifiedBy>User</cp:lastModifiedBy>
  <cp:revision>46</cp:revision>
  <dcterms:created xsi:type="dcterms:W3CDTF">2022-08-18T07:17:22Z</dcterms:created>
  <dcterms:modified xsi:type="dcterms:W3CDTF">2025-07-29T09:18:56Z</dcterms:modified>
</cp:coreProperties>
</file>