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Arimo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475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630" b="8630"/>
          <a:stretch>
            <a:fillRect/>
          </a:stretch>
        </p:blipFill>
        <p:spPr>
          <a:xfrm>
            <a:off x="5925638" y="-409806"/>
            <a:ext cx="19555765" cy="121352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-4847870" y="2658039"/>
            <a:ext cx="15717244" cy="8710213"/>
          </a:xfrm>
          <a:prstGeom prst="rect">
            <a:avLst/>
          </a:prstGeom>
          <a:solidFill>
            <a:srgbClr val="FF1616"/>
          </a:solidFill>
        </p:spPr>
      </p:sp>
      <p:sp>
        <p:nvSpPr>
          <p:cNvPr id="4" name="TextBox 4"/>
          <p:cNvSpPr txBox="1"/>
          <p:nvPr/>
        </p:nvSpPr>
        <p:spPr>
          <a:xfrm>
            <a:off x="-138881" y="4004669"/>
            <a:ext cx="7504739" cy="1653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</a:pPr>
            <a:r>
              <a:rPr lang="en-US" sz="5700" spc="-336">
                <a:solidFill>
                  <a:srgbClr val="FFFFFF"/>
                </a:solidFill>
                <a:latin typeface="Open Sans Bold"/>
              </a:rPr>
              <a:t>SIA „Ziemeļkurzeme"</a:t>
            </a:r>
          </a:p>
          <a:p>
            <a:pPr algn="ctr">
              <a:lnSpc>
                <a:spcPts val="6498"/>
              </a:lnSpc>
            </a:pPr>
            <a:r>
              <a:rPr lang="en-US" sz="5700" spc="-336">
                <a:solidFill>
                  <a:srgbClr val="FFFFFF"/>
                </a:solidFill>
                <a:latin typeface="Open Sans Bold"/>
              </a:rPr>
              <a:t>reorganizācija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3211076" y="3738740"/>
            <a:ext cx="511382" cy="51138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211076" y="7275670"/>
            <a:ext cx="511382" cy="51138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211076" y="5506989"/>
            <a:ext cx="511382" cy="5113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724578" cy="10287000"/>
            <a:chOff x="0" y="0"/>
            <a:chExt cx="454210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210" cy="2709333"/>
            </a:xfrm>
            <a:custGeom>
              <a:avLst/>
              <a:gdLst/>
              <a:ahLst/>
              <a:cxnLst/>
              <a:rect l="l" t="t" r="r" b="b"/>
              <a:pathLst>
                <a:path w="454210" h="2709333">
                  <a:moveTo>
                    <a:pt x="0" y="0"/>
                  </a:moveTo>
                  <a:lnTo>
                    <a:pt x="454210" y="0"/>
                  </a:lnTo>
                  <a:lnTo>
                    <a:pt x="4542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388" y="8263842"/>
            <a:ext cx="1231801" cy="12061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041871" y="5276376"/>
            <a:ext cx="12721023" cy="167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Ūdens ieguve, attīrīšana un apgāde, notekūdeņu savākšana un attīrīšana</a:t>
            </a:r>
          </a:p>
          <a:p>
            <a:pPr>
              <a:lnSpc>
                <a:spcPts val="3250"/>
              </a:lnSpc>
            </a:pPr>
            <a:endParaRPr lang="en-US" sz="3499">
              <a:solidFill>
                <a:srgbClr val="545454"/>
              </a:solidFill>
              <a:latin typeface="Arim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48195" y="1594345"/>
            <a:ext cx="139146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545454"/>
                </a:solidFill>
                <a:latin typeface="Open Sans"/>
              </a:rPr>
              <a:t>SIA „</a:t>
            </a:r>
            <a:r>
              <a:rPr lang="en-US" sz="5199" dirty="0" err="1">
                <a:solidFill>
                  <a:srgbClr val="545454"/>
                </a:solidFill>
                <a:latin typeface="Open Sans"/>
              </a:rPr>
              <a:t>Ziemeļkurzeme</a:t>
            </a:r>
            <a:r>
              <a:rPr lang="en-US" sz="5199" dirty="0">
                <a:solidFill>
                  <a:srgbClr val="545454"/>
                </a:solidFill>
                <a:latin typeface="Open Sans"/>
              </a:rPr>
              <a:t>" </a:t>
            </a:r>
            <a:r>
              <a:rPr lang="en-US" sz="5199" dirty="0" err="1">
                <a:solidFill>
                  <a:srgbClr val="545454"/>
                </a:solidFill>
                <a:latin typeface="Open Sans"/>
              </a:rPr>
              <a:t>funkcijas</a:t>
            </a:r>
            <a:r>
              <a:rPr lang="en-US" sz="5199" dirty="0">
                <a:solidFill>
                  <a:srgbClr val="545454"/>
                </a:solidFill>
                <a:latin typeface="Open Sans"/>
              </a:rPr>
              <a:t> un </a:t>
            </a:r>
            <a:r>
              <a:rPr lang="en-US" sz="5199" dirty="0" err="1">
                <a:solidFill>
                  <a:srgbClr val="545454"/>
                </a:solidFill>
                <a:latin typeface="Open Sans"/>
              </a:rPr>
              <a:t>uzdevumi</a:t>
            </a:r>
            <a:endParaRPr lang="en-US" sz="5199" dirty="0">
              <a:solidFill>
                <a:srgbClr val="545454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41871" y="3653015"/>
            <a:ext cx="12721023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 dirty="0" err="1">
                <a:solidFill>
                  <a:srgbClr val="545454"/>
                </a:solidFill>
                <a:latin typeface="Arimo"/>
              </a:rPr>
              <a:t>Daudzdzīvokļu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dzīvojamo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māju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apsaimniekošana</a:t>
            </a:r>
            <a:endParaRPr lang="en-US" sz="3499" dirty="0">
              <a:solidFill>
                <a:srgbClr val="545454"/>
              </a:solidFill>
              <a:latin typeface="Arimo"/>
            </a:endParaRPr>
          </a:p>
          <a:p>
            <a:pPr>
              <a:lnSpc>
                <a:spcPts val="3250"/>
              </a:lnSpc>
            </a:pPr>
            <a:endParaRPr lang="en-US" sz="3499" dirty="0">
              <a:solidFill>
                <a:srgbClr val="545454"/>
              </a:solidFill>
              <a:latin typeface="Arim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41871" y="7186564"/>
            <a:ext cx="12721023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Santehnikas pakalpojumu sniegšana</a:t>
            </a:r>
          </a:p>
          <a:p>
            <a:pPr>
              <a:lnSpc>
                <a:spcPts val="3250"/>
              </a:lnSpc>
            </a:pPr>
            <a:endParaRPr lang="en-US" sz="3499">
              <a:solidFill>
                <a:srgbClr val="54545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2504625" y="5581935"/>
            <a:ext cx="511382" cy="51138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724578" cy="10287000"/>
            <a:chOff x="0" y="0"/>
            <a:chExt cx="45421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4210" cy="2709333"/>
            </a:xfrm>
            <a:custGeom>
              <a:avLst/>
              <a:gdLst/>
              <a:ahLst/>
              <a:cxnLst/>
              <a:rect l="l" t="t" r="r" b="b"/>
              <a:pathLst>
                <a:path w="454210" h="2709333">
                  <a:moveTo>
                    <a:pt x="0" y="0"/>
                  </a:moveTo>
                  <a:lnTo>
                    <a:pt x="454210" y="0"/>
                  </a:lnTo>
                  <a:lnTo>
                    <a:pt x="4542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388" y="8263842"/>
            <a:ext cx="1231801" cy="120613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42696" y="1466200"/>
            <a:ext cx="15943122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45454"/>
                </a:solidFill>
                <a:latin typeface="Open Sans"/>
              </a:rPr>
              <a:t>SIA „Ziemeļkurzeme" = Talsu novada pašvaldības kapitāldaļu sabiedrība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45085" y="5496210"/>
            <a:ext cx="14517817" cy="167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2022. gadā veikts Talsu novada pašvaldības līdzdalības izvērtējums</a:t>
            </a:r>
            <a:r>
              <a:rPr lang="en-US" sz="3499">
                <a:solidFill>
                  <a:srgbClr val="545454"/>
                </a:solidFill>
                <a:latin typeface="Arimo Bold"/>
              </a:rPr>
              <a:t> </a:t>
            </a:r>
          </a:p>
          <a:p>
            <a:pPr algn="just">
              <a:lnSpc>
                <a:spcPts val="4899"/>
              </a:lnSpc>
            </a:pPr>
            <a:endParaRPr lang="en-US" sz="3499">
              <a:solidFill>
                <a:srgbClr val="545454"/>
              </a:solidFill>
              <a:latin typeface="Arimo Bold"/>
            </a:endParaRPr>
          </a:p>
          <a:p>
            <a:pPr>
              <a:lnSpc>
                <a:spcPts val="3250"/>
              </a:lnSpc>
            </a:pPr>
            <a:endParaRPr lang="en-US" sz="3499">
              <a:solidFill>
                <a:srgbClr val="545454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2955385" y="4495374"/>
            <a:ext cx="511382" cy="51138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55385" y="7629839"/>
            <a:ext cx="511382" cy="51138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724578" cy="10287000"/>
            <a:chOff x="0" y="0"/>
            <a:chExt cx="454210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210" cy="2709333"/>
            </a:xfrm>
            <a:custGeom>
              <a:avLst/>
              <a:gdLst/>
              <a:ahLst/>
              <a:cxnLst/>
              <a:rect l="l" t="t" r="r" b="b"/>
              <a:pathLst>
                <a:path w="454210" h="2709333">
                  <a:moveTo>
                    <a:pt x="0" y="0"/>
                  </a:moveTo>
                  <a:lnTo>
                    <a:pt x="454210" y="0"/>
                  </a:lnTo>
                  <a:lnTo>
                    <a:pt x="4542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388" y="8263842"/>
            <a:ext cx="1231801" cy="12061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55385" y="1643285"/>
            <a:ext cx="1441375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45454"/>
                </a:solidFill>
                <a:latin typeface="Open Sans"/>
              </a:rPr>
              <a:t>SIA „Ziemeļkurzeme" izvērtējumā  secināts: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15070" y="3954462"/>
            <a:ext cx="12969226" cy="291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 Bold"/>
              </a:rPr>
              <a:t>Kapitāldaļu sabiedrība ir funkcionāli un finansiāli neefektīva: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bez pašvaldības atbalsta tai nav iespējams nodrošināt izvirzīto mērķu sasniegšanu infrastruktūras uzturēšanas un attīstības jomā</a:t>
            </a:r>
          </a:p>
          <a:p>
            <a:pPr>
              <a:lnSpc>
                <a:spcPts val="3250"/>
              </a:lnSpc>
            </a:pPr>
            <a:endParaRPr lang="en-US" sz="3499">
              <a:solidFill>
                <a:srgbClr val="545454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15070" y="6907577"/>
            <a:ext cx="12969226" cy="291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 Bold"/>
              </a:rPr>
              <a:t>Apsaimniekojamo daudzdzīvokļu dzīvojamo māju stāvoklis ir apmierinošs: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nav pārliecība par uzņēmuma spēju piesaistīt nepieciešamo finansējumu stāvokļa uzlabošanai</a:t>
            </a:r>
          </a:p>
          <a:p>
            <a:pPr>
              <a:lnSpc>
                <a:spcPts val="3250"/>
              </a:lnSpc>
            </a:pPr>
            <a:endParaRPr lang="en-US" sz="3499">
              <a:solidFill>
                <a:srgbClr val="54545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2955385" y="4495374"/>
            <a:ext cx="511382" cy="51138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55385" y="7468853"/>
            <a:ext cx="511382" cy="51138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724578" cy="10287000"/>
            <a:chOff x="0" y="0"/>
            <a:chExt cx="454210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210" cy="2709333"/>
            </a:xfrm>
            <a:custGeom>
              <a:avLst/>
              <a:gdLst/>
              <a:ahLst/>
              <a:cxnLst/>
              <a:rect l="l" t="t" r="r" b="b"/>
              <a:pathLst>
                <a:path w="454210" h="2709333">
                  <a:moveTo>
                    <a:pt x="0" y="0"/>
                  </a:moveTo>
                  <a:lnTo>
                    <a:pt x="454210" y="0"/>
                  </a:lnTo>
                  <a:lnTo>
                    <a:pt x="4542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388" y="8263842"/>
            <a:ext cx="1231801" cy="12061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55385" y="1643285"/>
            <a:ext cx="14413755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45454"/>
                </a:solidFill>
                <a:latin typeface="Open Sans"/>
              </a:rPr>
              <a:t>SIA „Ziemeļkurzeme" reorganizācija nepieciešama: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8478" y="4264025"/>
            <a:ext cx="12969226" cy="167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dirty="0">
                <a:solidFill>
                  <a:srgbClr val="545454"/>
                </a:solidFill>
                <a:latin typeface="Arimo"/>
              </a:rPr>
              <a:t>Lai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nodrošinātu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lietderīgāku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resursu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izmantošanu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un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efektīvāku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pakalpojumu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sniegšanu</a:t>
            </a:r>
            <a:endParaRPr lang="en-US" sz="3499" dirty="0">
              <a:solidFill>
                <a:srgbClr val="545454"/>
              </a:solidFill>
              <a:latin typeface="Arimo"/>
            </a:endParaRPr>
          </a:p>
          <a:p>
            <a:pPr>
              <a:lnSpc>
                <a:spcPts val="3250"/>
              </a:lnSpc>
            </a:pPr>
            <a:endParaRPr lang="en-US" sz="3499" dirty="0">
              <a:solidFill>
                <a:srgbClr val="545454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18478" y="6948556"/>
            <a:ext cx="12969226" cy="229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dirty="0">
                <a:solidFill>
                  <a:srgbClr val="545454"/>
                </a:solidFill>
                <a:latin typeface="Arimo"/>
              </a:rPr>
              <a:t>No 1.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marta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spēkā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stājās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izmaiņas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normatīvajos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aktos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, kas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nosaka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, ka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pārvaldīšanas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uzdevumus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mājās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tiesīgas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ir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veikt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tikai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tās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personas, kas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ieguvušas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attiecīgu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profesionālo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kvalifikāciju</a:t>
            </a:r>
            <a:endParaRPr lang="en-US" sz="3499" dirty="0">
              <a:solidFill>
                <a:srgbClr val="545454"/>
              </a:solidFill>
              <a:latin typeface="Arimo"/>
            </a:endParaRPr>
          </a:p>
          <a:p>
            <a:pPr>
              <a:lnSpc>
                <a:spcPts val="3250"/>
              </a:lnSpc>
            </a:pPr>
            <a:endParaRPr lang="en-US" sz="3499" dirty="0">
              <a:solidFill>
                <a:srgbClr val="54545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2955385" y="3787036"/>
            <a:ext cx="511382" cy="51138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55385" y="7441659"/>
            <a:ext cx="511382" cy="51138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724578" cy="10287000"/>
            <a:chOff x="0" y="0"/>
            <a:chExt cx="454210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210" cy="2709333"/>
            </a:xfrm>
            <a:custGeom>
              <a:avLst/>
              <a:gdLst/>
              <a:ahLst/>
              <a:cxnLst/>
              <a:rect l="l" t="t" r="r" b="b"/>
              <a:pathLst>
                <a:path w="454210" h="2709333">
                  <a:moveTo>
                    <a:pt x="0" y="0"/>
                  </a:moveTo>
                  <a:lnTo>
                    <a:pt x="454210" y="0"/>
                  </a:lnTo>
                  <a:lnTo>
                    <a:pt x="4542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388" y="8263842"/>
            <a:ext cx="1231801" cy="12061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49512" y="1643285"/>
            <a:ext cx="14719629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545454"/>
                </a:solidFill>
                <a:latin typeface="Open Sans"/>
              </a:rPr>
              <a:t>SIA „</a:t>
            </a:r>
            <a:r>
              <a:rPr lang="en-US" sz="5499" dirty="0" err="1">
                <a:solidFill>
                  <a:srgbClr val="545454"/>
                </a:solidFill>
                <a:latin typeface="Open Sans"/>
              </a:rPr>
              <a:t>Ziemeļkurzeme</a:t>
            </a:r>
            <a:r>
              <a:rPr lang="en-US" sz="5499" dirty="0">
                <a:solidFill>
                  <a:srgbClr val="545454"/>
                </a:solidFill>
                <a:latin typeface="Open Sans"/>
              </a:rPr>
              <a:t>" </a:t>
            </a:r>
            <a:r>
              <a:rPr lang="en-US" sz="5499" dirty="0" err="1">
                <a:solidFill>
                  <a:srgbClr val="545454"/>
                </a:solidFill>
                <a:latin typeface="Open Sans"/>
              </a:rPr>
              <a:t>reorganizācijas</a:t>
            </a:r>
            <a:r>
              <a:rPr lang="en-US" sz="5499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5499" dirty="0" err="1">
                <a:solidFill>
                  <a:srgbClr val="545454"/>
                </a:solidFill>
                <a:latin typeface="Open Sans"/>
              </a:rPr>
              <a:t>mērķis</a:t>
            </a:r>
            <a:r>
              <a:rPr lang="en-US" sz="5499" dirty="0">
                <a:solidFill>
                  <a:srgbClr val="545454"/>
                </a:solidFill>
                <a:latin typeface="Open San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8478" y="3655956"/>
            <a:ext cx="12969226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dirty="0" err="1">
                <a:solidFill>
                  <a:srgbClr val="545454"/>
                </a:solidFill>
                <a:latin typeface="Arimo"/>
              </a:rPr>
              <a:t>Uzlabot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pakalpojumu</a:t>
            </a:r>
            <a:r>
              <a:rPr lang="en-US" sz="3499" dirty="0">
                <a:solidFill>
                  <a:srgbClr val="5454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545454"/>
                </a:solidFill>
                <a:latin typeface="Arimo"/>
              </a:rPr>
              <a:t>kvalitāti</a:t>
            </a:r>
            <a:endParaRPr lang="en-US" sz="3499" dirty="0">
              <a:solidFill>
                <a:srgbClr val="545454"/>
              </a:solidFill>
              <a:latin typeface="Arimo"/>
            </a:endParaRPr>
          </a:p>
          <a:p>
            <a:pPr>
              <a:lnSpc>
                <a:spcPts val="3250"/>
              </a:lnSpc>
            </a:pPr>
            <a:endParaRPr lang="en-US" sz="3499" dirty="0">
              <a:solidFill>
                <a:srgbClr val="545454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18478" y="7355934"/>
            <a:ext cx="12969226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Nodrošināt vienotas pakalpojumu iespējas un to pieejamību </a:t>
            </a:r>
          </a:p>
          <a:p>
            <a:pPr>
              <a:lnSpc>
                <a:spcPts val="3250"/>
              </a:lnSpc>
            </a:pPr>
            <a:endParaRPr lang="en-US" sz="3499">
              <a:solidFill>
                <a:srgbClr val="545454"/>
              </a:solidFill>
              <a:latin typeface="Arimo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955385" y="5517618"/>
            <a:ext cx="511382" cy="5113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818478" y="5209980"/>
            <a:ext cx="13440822" cy="167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Palielināt iedzīvotājiem pieejamo atbalstu un iespējas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545454"/>
                </a:solidFill>
                <a:latin typeface="Arimo"/>
              </a:rPr>
              <a:t>(arī energoefektivitātes projektu īstenošanā)</a:t>
            </a:r>
          </a:p>
          <a:p>
            <a:pPr>
              <a:lnSpc>
                <a:spcPts val="3250"/>
              </a:lnSpc>
            </a:pPr>
            <a:endParaRPr lang="en-US" sz="3499">
              <a:solidFill>
                <a:srgbClr val="54545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630" b="8630"/>
          <a:stretch>
            <a:fillRect/>
          </a:stretch>
        </p:blipFill>
        <p:spPr>
          <a:xfrm>
            <a:off x="4926973" y="-400159"/>
            <a:ext cx="19540218" cy="1212562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7060120">
            <a:off x="-5911408" y="821505"/>
            <a:ext cx="16230600" cy="10441156"/>
          </a:xfrm>
          <a:prstGeom prst="rect">
            <a:avLst/>
          </a:prstGeom>
          <a:solidFill>
            <a:srgbClr val="FF1616"/>
          </a:solidFill>
        </p:spPr>
      </p:sp>
      <p:sp>
        <p:nvSpPr>
          <p:cNvPr id="4" name="TextBox 4"/>
          <p:cNvSpPr txBox="1"/>
          <p:nvPr/>
        </p:nvSpPr>
        <p:spPr>
          <a:xfrm>
            <a:off x="353619" y="3493897"/>
            <a:ext cx="7504739" cy="1858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5"/>
              </a:lnSpc>
            </a:pPr>
            <a:r>
              <a:rPr lang="en-US" sz="6399" spc="-377">
                <a:solidFill>
                  <a:srgbClr val="FFFFFF"/>
                </a:solidFill>
                <a:latin typeface="Open Sans Bold"/>
              </a:rPr>
              <a:t>Paldies!</a:t>
            </a:r>
          </a:p>
          <a:p>
            <a:pPr>
              <a:lnSpc>
                <a:spcPts val="7295"/>
              </a:lnSpc>
            </a:pPr>
            <a:r>
              <a:rPr lang="en-US" sz="6399" spc="-377">
                <a:solidFill>
                  <a:srgbClr val="FFFFFF"/>
                </a:solidFill>
                <a:latin typeface="Open Sans Bold"/>
              </a:rPr>
              <a:t>Laiks jautājumiem!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176</Words>
  <Application>Microsoft Office PowerPoint</Application>
  <PresentationFormat>Pielāgots</PresentationFormat>
  <Paragraphs>23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4" baseType="lpstr">
      <vt:lpstr>Calibri</vt:lpstr>
      <vt:lpstr>Arimo</vt:lpstr>
      <vt:lpstr>Arial</vt:lpstr>
      <vt:lpstr>Arimo Bold</vt:lpstr>
      <vt:lpstr>Open Sans Bold</vt:lpstr>
      <vt:lpstr>Open Sans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tikšanās Dundagas pagastā kopija</dc:title>
  <dc:creator>Inita Fedko</dc:creator>
  <cp:lastModifiedBy>Darbinieks</cp:lastModifiedBy>
  <cp:revision>3</cp:revision>
  <dcterms:created xsi:type="dcterms:W3CDTF">2006-08-16T00:00:00Z</dcterms:created>
  <dcterms:modified xsi:type="dcterms:W3CDTF">2023-04-27T17:28:53Z</dcterms:modified>
  <dc:identifier>DAFgojGz8v4</dc:identifier>
</cp:coreProperties>
</file>