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7" r:id="rId1"/>
  </p:sldMasterIdLst>
  <p:notesMasterIdLst>
    <p:notesMasterId r:id="rId15"/>
  </p:notesMasterIdLst>
  <p:sldIdLst>
    <p:sldId id="263" r:id="rId2"/>
    <p:sldId id="292" r:id="rId3"/>
    <p:sldId id="281" r:id="rId4"/>
    <p:sldId id="282" r:id="rId5"/>
    <p:sldId id="296" r:id="rId6"/>
    <p:sldId id="285" r:id="rId7"/>
    <p:sldId id="288" r:id="rId8"/>
    <p:sldId id="287" r:id="rId9"/>
    <p:sldId id="278" r:id="rId10"/>
    <p:sldId id="293" r:id="rId11"/>
    <p:sldId id="294" r:id="rId12"/>
    <p:sldId id="295" r:id="rId13"/>
    <p:sldId id="289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959D0-63B9-4D23-AAA9-E1BA87EF29D1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EF571-B013-4CE6-A4F6-3422C9223D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293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Virsraksts 9">
            <a:extLst>
              <a:ext uri="{FF2B5EF4-FFF2-40B4-BE49-F238E27FC236}">
                <a16:creationId xmlns:a16="http://schemas.microsoft.com/office/drawing/2014/main" xmlns="" id="{6F92C651-DB94-4E27-A34A-917ED5255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</p:spTree>
    <p:extLst>
      <p:ext uri="{BB962C8B-B14F-4D97-AF65-F5344CB8AC3E}">
        <p14:creationId xmlns:p14="http://schemas.microsoft.com/office/powerpoint/2010/main" val="33833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053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4786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8485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0611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4295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8735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521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118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229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2624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3443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08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910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08333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00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4450D-E58E-40BA-BB2D-948480A99C82}" type="datetimeFigureOut">
              <a:rPr lang="lv-LV" smtClean="0"/>
              <a:t>25.04.2023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74429F-A17A-47FE-8A73-EE6CE0685D38}" type="slidenum">
              <a:rPr lang="lv-LV" smtClean="0"/>
              <a:t>‹#›</a:t>
            </a:fld>
            <a:endParaRPr lang="lv-LV"/>
          </a:p>
        </p:txBody>
      </p:sp>
      <p:pic>
        <p:nvPicPr>
          <p:cNvPr id="36" name="Attēls 35">
            <a:extLst>
              <a:ext uri="{FF2B5EF4-FFF2-40B4-BE49-F238E27FC236}">
                <a16:creationId xmlns:a16="http://schemas.microsoft.com/office/drawing/2014/main" xmlns="" id="{E4FF51E0-2016-4134-8A3E-C7FBDA2235E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133" y="120104"/>
            <a:ext cx="2632928" cy="47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52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8" r:id="rId1"/>
    <p:sldLayoutId id="2147484499" r:id="rId2"/>
    <p:sldLayoutId id="2147484500" r:id="rId3"/>
    <p:sldLayoutId id="2147484501" r:id="rId4"/>
    <p:sldLayoutId id="2147484502" r:id="rId5"/>
    <p:sldLayoutId id="2147484503" r:id="rId6"/>
    <p:sldLayoutId id="2147484504" r:id="rId7"/>
    <p:sldLayoutId id="2147484505" r:id="rId8"/>
    <p:sldLayoutId id="2147484506" r:id="rId9"/>
    <p:sldLayoutId id="2147484507" r:id="rId10"/>
    <p:sldLayoutId id="2147484508" r:id="rId11"/>
    <p:sldLayoutId id="2147484509" r:id="rId12"/>
    <p:sldLayoutId id="2147484510" r:id="rId13"/>
    <p:sldLayoutId id="2147484511" r:id="rId14"/>
    <p:sldLayoutId id="2147484512" r:id="rId15"/>
    <p:sldLayoutId id="21474845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lsunamsaimnieks.lv/klientu-registracij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BF26B70D-78AA-4390-A9FC-7FDB7DF604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lv-LV" dirty="0"/>
              <a:t>Valdes loceklis Egils </a:t>
            </a:r>
            <a:r>
              <a:rPr lang="lv-LV" dirty="0" err="1"/>
              <a:t>Bariss</a:t>
            </a:r>
            <a:endParaRPr lang="lv-LV" dirty="0"/>
          </a:p>
          <a:p>
            <a:pPr marL="0" indent="0" algn="r">
              <a:buNone/>
            </a:pPr>
            <a:r>
              <a:rPr lang="lv-LV" dirty="0"/>
              <a:t>2023. gada 25. aprīlis</a:t>
            </a:r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DFC29C6-F01C-4B5D-8CA4-BC9EF86E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985" y="2505123"/>
            <a:ext cx="9663222" cy="2835397"/>
          </a:xfrm>
        </p:spPr>
        <p:txBody>
          <a:bodyPr>
            <a:normAutofit/>
          </a:bodyPr>
          <a:lstStyle/>
          <a:p>
            <a:pPr algn="ctr"/>
            <a:r>
              <a:rPr lang="lv-LV" sz="6000" b="1" dirty="0"/>
              <a:t>SIA «Talsu namsaimnieks»</a:t>
            </a:r>
          </a:p>
        </p:txBody>
      </p:sp>
    </p:spTree>
    <p:extLst>
      <p:ext uri="{BB962C8B-B14F-4D97-AF65-F5344CB8AC3E}">
        <p14:creationId xmlns:p14="http://schemas.microsoft.com/office/powerpoint/2010/main" val="3466691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0250A80-A0C4-210F-3BB1-C3093BC2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006" y="698250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Mājas vecākais </a:t>
            </a:r>
            <a:b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(mājas </a:t>
            </a:r>
            <a:r>
              <a:rPr lang="lv-LV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opības ievēlēta persona)</a:t>
            </a:r>
            <a:b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v-LV" b="1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7A115FA4-BDA4-045D-8112-E235A423C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622" y="2160371"/>
            <a:ext cx="9448908" cy="484202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/>
              <a:t>P</a:t>
            </a:r>
            <a:r>
              <a:rPr lang="lv-LV" sz="2800" dirty="0" smtClean="0"/>
              <a:t>ārstāv </a:t>
            </a:r>
            <a:r>
              <a:rPr lang="lv-LV" sz="2800" dirty="0"/>
              <a:t>Īpašniekus kopsapulču vai aptaujas procedūras </a:t>
            </a:r>
            <a:r>
              <a:rPr lang="lv-LV" sz="2800" dirty="0" smtClean="0"/>
              <a:t>starplaikā</a:t>
            </a:r>
            <a:endParaRPr lang="lv-LV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/>
              <a:t>P</a:t>
            </a:r>
            <a:r>
              <a:rPr lang="lv-LV" sz="2800" dirty="0" smtClean="0"/>
              <a:t>ieņem </a:t>
            </a:r>
            <a:r>
              <a:rPr lang="lv-LV" sz="2800" dirty="0"/>
              <a:t>lēmumus par Dzīvojamās mājas pārvaldīšanas un atjaunošanas darbu jautājumiem, kuru izlemšanu tai uzticējusi Īpašnieku </a:t>
            </a:r>
            <a:r>
              <a:rPr lang="lv-LV" sz="2800" dirty="0" smtClean="0"/>
              <a:t>kopība</a:t>
            </a:r>
            <a:endParaRPr lang="lv-LV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/>
              <a:t>K</a:t>
            </a:r>
            <a:r>
              <a:rPr lang="lv-LV" sz="2800" dirty="0" smtClean="0"/>
              <a:t>ontrolē </a:t>
            </a:r>
            <a:r>
              <a:rPr lang="lv-LV" sz="2800" dirty="0"/>
              <a:t>un uzrauga  Pārvaldnieka </a:t>
            </a:r>
            <a:r>
              <a:rPr lang="lv-LV" sz="2800" dirty="0" smtClean="0"/>
              <a:t>darbību</a:t>
            </a:r>
            <a:endParaRPr lang="lv-LV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/>
              <a:t>P</a:t>
            </a:r>
            <a:r>
              <a:rPr lang="lv-LV" sz="2800" dirty="0" smtClean="0"/>
              <a:t>ieņem </a:t>
            </a:r>
            <a:r>
              <a:rPr lang="lv-LV" sz="2800" dirty="0"/>
              <a:t>Pārvaldnieka veiktos remonta un citus darbus, parakstot atbilstošu </a:t>
            </a:r>
            <a:r>
              <a:rPr lang="lv-LV" sz="2800" dirty="0" smtClean="0"/>
              <a:t>aktu </a:t>
            </a:r>
            <a:endParaRPr lang="lv-LV" sz="2800" dirty="0"/>
          </a:p>
        </p:txBody>
      </p:sp>
    </p:spTree>
    <p:extLst>
      <p:ext uri="{BB962C8B-B14F-4D97-AF65-F5344CB8AC3E}">
        <p14:creationId xmlns:p14="http://schemas.microsoft.com/office/powerpoint/2010/main" val="220341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0250A80-A0C4-210F-3BB1-C3093BC2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005" y="2383728"/>
            <a:ext cx="10602097" cy="4764636"/>
          </a:xfrm>
        </p:spPr>
        <p:txBody>
          <a:bodyPr>
            <a:noAutofit/>
          </a:bodyPr>
          <a:lstStyle/>
          <a:p>
            <a:r>
              <a:rPr lang="lv-LV" sz="3200" b="1" dirty="0">
                <a:effectLst/>
                <a:latin typeface="+mn-lt"/>
                <a:ea typeface="Times New Roman" panose="02020603050405020304" pitchFamily="18" charset="0"/>
              </a:rPr>
              <a:t>Ja ar māju nav noslēgts pārvaldīšanas pilnvarojuma līgums, tad </a:t>
            </a:r>
            <a:r>
              <a:rPr lang="lv-LV" sz="3200" b="1" dirty="0" smtClean="0">
                <a:effectLst/>
                <a:latin typeface="+mn-lt"/>
                <a:ea typeface="Times New Roman" panose="02020603050405020304" pitchFamily="18" charset="0"/>
              </a:rPr>
              <a:t>to pārvalda </a:t>
            </a:r>
            <a:r>
              <a:rPr lang="lv-LV" sz="3200" b="1" dirty="0">
                <a:effectLst/>
                <a:latin typeface="+mn-lt"/>
                <a:ea typeface="Times New Roman" panose="02020603050405020304" pitchFamily="18" charset="0"/>
              </a:rPr>
              <a:t>saskaņā ar </a:t>
            </a:r>
            <a:r>
              <a:rPr lang="lv-LV" sz="3200" b="1" dirty="0" smtClean="0">
                <a:effectLst/>
                <a:latin typeface="+mn-lt"/>
                <a:ea typeface="Times New Roman" panose="02020603050405020304" pitchFamily="18" charset="0"/>
              </a:rPr>
              <a:t>11.07.2017.</a:t>
            </a:r>
            <a:r>
              <a:rPr lang="lv-LV" sz="3200" b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lv-LV" sz="3200" b="1" dirty="0" smtClean="0">
                <a:effectLst/>
                <a:latin typeface="+mn-lt"/>
                <a:ea typeface="Times New Roman" panose="02020603050405020304" pitchFamily="18" charset="0"/>
              </a:rPr>
              <a:t>MK </a:t>
            </a:r>
            <a:r>
              <a:rPr lang="lv-LV" sz="3200" b="1" dirty="0">
                <a:effectLst/>
                <a:latin typeface="+mn-lt"/>
                <a:ea typeface="Times New Roman" panose="02020603050405020304" pitchFamily="18" charset="0"/>
              </a:rPr>
              <a:t>noteikumiem Nr. 408 </a:t>
            </a:r>
            <a:r>
              <a:rPr lang="lv-LV" sz="3200" b="1" dirty="0" smtClean="0">
                <a:effectLst/>
                <a:latin typeface="+mn-lt"/>
                <a:ea typeface="Times New Roman" panose="02020603050405020304" pitchFamily="18" charset="0"/>
              </a:rPr>
              <a:t>«Dzīvojamās </a:t>
            </a:r>
            <a:r>
              <a:rPr lang="lv-LV" sz="3200" b="1" dirty="0">
                <a:effectLst/>
                <a:latin typeface="+mn-lt"/>
                <a:ea typeface="Times New Roman" panose="02020603050405020304" pitchFamily="18" charset="0"/>
              </a:rPr>
              <a:t>mājas pārvaldīšanas un apsaimniekošanas maksas aprēķināšanas </a:t>
            </a:r>
            <a:r>
              <a:rPr lang="lv-LV" sz="3200" b="1" dirty="0" smtClean="0">
                <a:effectLst/>
                <a:latin typeface="+mn-lt"/>
                <a:ea typeface="Times New Roman" panose="02020603050405020304" pitchFamily="18" charset="0"/>
              </a:rPr>
              <a:t>noteikumi»</a:t>
            </a:r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v-LV" b="1" dirty="0"/>
          </a:p>
        </p:txBody>
      </p:sp>
    </p:spTree>
    <p:extLst>
      <p:ext uri="{BB962C8B-B14F-4D97-AF65-F5344CB8AC3E}">
        <p14:creationId xmlns:p14="http://schemas.microsoft.com/office/powerpoint/2010/main" val="3719609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0250A80-A0C4-210F-3BB1-C3093BC2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0947" y="1044240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 noteikumiem Nr. 408</a:t>
            </a:r>
            <a:b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v-LV" b="1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7A115FA4-BDA4-045D-8112-E235A423C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059" y="2473410"/>
            <a:ext cx="10204796" cy="484202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/>
              <a:t>Par aprēķinātajiem pārvaldīšanas maksājumiem nākamajam kalendāra gadam pārvaldnieks rakstiski paziņo dzīvokļa īpašniekam līdz attiecīgā gada 15. </a:t>
            </a:r>
            <a:r>
              <a:rPr lang="lv-LV" sz="2800" dirty="0" smtClean="0"/>
              <a:t>oktobrim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800" dirty="0" smtClean="0"/>
              <a:t>Paziņojumā </a:t>
            </a:r>
            <a:r>
              <a:rPr lang="lv-LV" sz="2800" dirty="0"/>
              <a:t>norāda laiku un vietu, kur dzīvokļa īpašnieks var iepazīties ar tāmi, kā arī dzīvojamās mājas uzturēšanas darbu plānu</a:t>
            </a:r>
          </a:p>
        </p:txBody>
      </p:sp>
    </p:spTree>
    <p:extLst>
      <p:ext uri="{BB962C8B-B14F-4D97-AF65-F5344CB8AC3E}">
        <p14:creationId xmlns:p14="http://schemas.microsoft.com/office/powerpoint/2010/main" val="2597431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CF8DACA-6F62-1E63-1273-7E5854F4C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322" y="1980911"/>
            <a:ext cx="9154544" cy="4030471"/>
          </a:xfrm>
        </p:spPr>
        <p:txBody>
          <a:bodyPr>
            <a:normAutofit fontScale="90000"/>
          </a:bodyPr>
          <a:lstStyle/>
          <a:p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Plānotā dzīvojamās mājas pārvaldīšanas maksas aprēķina </a:t>
            </a:r>
            <a:r>
              <a:rPr lang="lv-LV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tāme</a:t>
            </a: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Pārvaldīšanas pilnvarojuma līguma </a:t>
            </a:r>
            <a:r>
              <a:rPr lang="lv-LV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pielikums</a:t>
            </a: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Klientu portāls </a:t>
            </a:r>
            <a:r>
              <a:rPr lang="lv-LV" sz="4400" kern="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lv-LV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://www.talsunamsaimnieks.lv/klientu-registracija/</a:t>
            </a:r>
            <a:r>
              <a:rPr lang="lv-LV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4618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819F11CD-EB23-3DCC-F07D-2E1DC3E7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952" y="1173986"/>
            <a:ext cx="10458406" cy="1280890"/>
          </a:xfrm>
        </p:spPr>
        <p:txBody>
          <a:bodyPr/>
          <a:lstStyle/>
          <a:p>
            <a:pPr algn="ctr"/>
            <a:r>
              <a:rPr lang="lv-LV" b="1" dirty="0"/>
              <a:t>D</a:t>
            </a:r>
            <a:r>
              <a:rPr lang="lv-LV" b="1" dirty="0" smtClean="0"/>
              <a:t>arbības </a:t>
            </a:r>
            <a:r>
              <a:rPr lang="lv-LV" b="1" dirty="0"/>
              <a:t>nozares: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20CA4DBE-2880-2BB2-AE68-4D9C59483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3558" y="2454876"/>
            <a:ext cx="9448800" cy="377762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lv-LV" sz="3200" dirty="0"/>
              <a:t>Daudzdzīvokļu māju pārvaldīšana </a:t>
            </a:r>
            <a:endParaRPr lang="lv-LV" sz="3200" dirty="0" smtClean="0"/>
          </a:p>
          <a:p>
            <a:pPr marL="0" indent="0">
              <a:buNone/>
            </a:pPr>
            <a:r>
              <a:rPr lang="lv-LV" sz="3200" dirty="0" smtClean="0"/>
              <a:t>(</a:t>
            </a:r>
            <a:r>
              <a:rPr lang="lv-LV" sz="3200" dirty="0"/>
              <a:t>šobrīd 252 mājas</a:t>
            </a:r>
            <a:r>
              <a:rPr lang="lv-LV" sz="3200" dirty="0" smtClean="0"/>
              <a:t>)</a:t>
            </a:r>
            <a:endParaRPr lang="lv-LV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3200" dirty="0"/>
              <a:t>Nedzīvojamo ēku </a:t>
            </a:r>
            <a:r>
              <a:rPr lang="lv-LV" sz="3200" dirty="0" smtClean="0"/>
              <a:t>pārvaldīšana</a:t>
            </a:r>
            <a:endParaRPr lang="lv-LV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3200" dirty="0"/>
              <a:t>Siltumenerģijas ražošana un </a:t>
            </a:r>
            <a:r>
              <a:rPr lang="lv-LV" sz="3200" dirty="0" smtClean="0"/>
              <a:t>piegāde</a:t>
            </a:r>
            <a:endParaRPr lang="lv-LV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3200" dirty="0"/>
              <a:t>Pašvaldības īres dzīvokļu </a:t>
            </a:r>
            <a:r>
              <a:rPr lang="lv-LV" sz="3200" dirty="0" smtClean="0"/>
              <a:t>apsaimniekošana</a:t>
            </a:r>
            <a:endParaRPr lang="lv-LV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3200" dirty="0" smtClean="0"/>
              <a:t>Citi</a:t>
            </a:r>
            <a:endParaRPr lang="lv-LV" sz="3200" dirty="0"/>
          </a:p>
          <a:p>
            <a:pPr marL="0" indent="0">
              <a:buNone/>
            </a:pP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142934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819F11CD-EB23-3DCC-F07D-2E1DC3E7E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034" y="1208995"/>
            <a:ext cx="8911687" cy="1280890"/>
          </a:xfrm>
        </p:spPr>
        <p:txBody>
          <a:bodyPr/>
          <a:lstStyle/>
          <a:p>
            <a:r>
              <a:rPr lang="lv-LV" b="1" dirty="0"/>
              <a:t>Dzīvojamo māju pārvaldīšanas likums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20CA4DBE-2880-2BB2-AE68-4D9C59483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423983"/>
            <a:ext cx="10672591" cy="377762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lv-LV" sz="3200" dirty="0"/>
              <a:t>6</a:t>
            </a:r>
            <a:r>
              <a:rPr lang="lv-LV" sz="3200" dirty="0" smtClean="0"/>
              <a:t>. pants</a:t>
            </a:r>
            <a:r>
              <a:rPr lang="lv-LV" sz="3200" dirty="0"/>
              <a:t>. Dzīvojamās mājas pārvaldīšanas </a:t>
            </a:r>
            <a:r>
              <a:rPr lang="lv-LV" sz="3200" dirty="0" smtClean="0"/>
              <a:t>darbības</a:t>
            </a:r>
            <a:endParaRPr lang="lv-LV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3200" b="1" dirty="0"/>
              <a:t>Dzīvojamās mājas pārvaldīšana ietver</a:t>
            </a:r>
            <a:r>
              <a:rPr lang="lv-LV" sz="3200" b="1" dirty="0" smtClean="0"/>
              <a:t>:</a:t>
            </a:r>
            <a:endParaRPr lang="lv-LV" sz="3200" b="1" dirty="0"/>
          </a:p>
          <a:p>
            <a:pPr marL="800100" lvl="1">
              <a:buFont typeface="+mj-lt"/>
              <a:buAutoNum type="arabicPeriod"/>
            </a:pPr>
            <a:r>
              <a:rPr lang="lv-LV" sz="3200" dirty="0"/>
              <a:t>obligāti veicamās pārvaldīšanas </a:t>
            </a:r>
            <a:r>
              <a:rPr lang="lv-LV" sz="3200" dirty="0" smtClean="0"/>
              <a:t>darbības</a:t>
            </a:r>
            <a:endParaRPr lang="lv-LV" sz="3200" dirty="0"/>
          </a:p>
          <a:p>
            <a:pPr marL="800100" lvl="1">
              <a:buFont typeface="+mj-lt"/>
              <a:buAutoNum type="arabicPeriod"/>
            </a:pPr>
            <a:r>
              <a:rPr lang="lv-LV" sz="3200" dirty="0"/>
              <a:t>citas pārvaldīšanas </a:t>
            </a:r>
            <a:r>
              <a:rPr lang="lv-LV" sz="3200" dirty="0" smtClean="0"/>
              <a:t>darbības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978994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EED9C15-0C2F-DC7E-9470-8700FF92D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177" y="660105"/>
            <a:ext cx="8911687" cy="1280890"/>
          </a:xfrm>
        </p:spPr>
        <p:txBody>
          <a:bodyPr/>
          <a:lstStyle/>
          <a:p>
            <a:r>
              <a:rPr lang="lv-LV" b="1" dirty="0"/>
              <a:t>Obligāti veicamās darbības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AC362C3C-5FCA-FDC2-7584-F812B6EB9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295" y="1300550"/>
            <a:ext cx="9618662" cy="5739968"/>
          </a:xfrm>
        </p:spPr>
        <p:txBody>
          <a:bodyPr lIns="360000"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lv-LV" b="1" dirty="0">
                <a:solidFill>
                  <a:srgbClr val="414142"/>
                </a:solidFill>
              </a:rPr>
              <a:t>D</a:t>
            </a:r>
            <a:r>
              <a:rPr lang="lv-LV" b="1" i="0" dirty="0">
                <a:solidFill>
                  <a:srgbClr val="414142"/>
                </a:solidFill>
                <a:effectLst/>
              </a:rPr>
              <a:t>zīvojamās mājas uzturēšana (fiziska saglabāšana) (turpmāk — uzturēšana) atbilstoši normatīvo aktu prasībām</a:t>
            </a:r>
            <a:r>
              <a:rPr lang="lv-LV" b="0" i="0" dirty="0">
                <a:solidFill>
                  <a:srgbClr val="414142"/>
                </a:solidFill>
                <a:effectLst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dzīvojamās mājas sanitārā 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apkope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siltumenerģijas, arī dabasgāzes, piegāde, ūdensapgādes un kanalizācijas pakalpojumu nodrošināšana, sadzīves atkritumu izvešana, slēdzot attiecīgu līgumu ar pakalpojuma sniedzēju (turpmāk — dzīvojamās mājas uzturēšanai nepieciešamais pakalpojums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)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elektroenerģijas nodrošināšana dzīvojamās mājas kopīpašumā esošajai daļai (arī kopīpašumā esošo iekārtu darbības nodrošināšanai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)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dzīvojamās mājas, tajā esošo iekārtu un komunikāciju apsekošana, tehniskā apkope un kārtējais 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remonts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dzīvojamai mājai kā vides objektam izvirzīto prasību izpildes 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nodrošināšana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dzīvojamās mājas energoefektivitātes uzlabošanas pasākumu nodrošināšana </a:t>
            </a:r>
            <a:r>
              <a:rPr lang="lv-LV" b="0" i="1" dirty="0">
                <a:solidFill>
                  <a:srgbClr val="414142"/>
                </a:solidFill>
                <a:effectLst/>
              </a:rPr>
              <a:t>(MK noteikumi Nr. 730 </a:t>
            </a:r>
            <a:r>
              <a:rPr lang="lv-LV" b="0" i="1" dirty="0" smtClean="0">
                <a:solidFill>
                  <a:srgbClr val="414142"/>
                </a:solidFill>
                <a:effectLst/>
              </a:rPr>
              <a:t>«Ekspluatējamu </a:t>
            </a:r>
            <a:r>
              <a:rPr lang="lv-LV" b="0" i="1" dirty="0">
                <a:solidFill>
                  <a:srgbClr val="414142"/>
                </a:solidFill>
                <a:effectLst/>
              </a:rPr>
              <a:t>ēku energoefektivitātes minimālās </a:t>
            </a:r>
            <a:r>
              <a:rPr lang="lv-LV" b="0" i="1" dirty="0" smtClean="0">
                <a:solidFill>
                  <a:srgbClr val="414142"/>
                </a:solidFill>
                <a:effectLst/>
              </a:rPr>
              <a:t>prasības»)</a:t>
            </a:r>
            <a:endParaRPr lang="lv-LV" b="0" i="1" dirty="0">
              <a:solidFill>
                <a:srgbClr val="414142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b="0" i="0" dirty="0">
                <a:solidFill>
                  <a:srgbClr val="414142"/>
                </a:solidFill>
                <a:effectLst/>
              </a:rPr>
              <a:t>ugunsdrošības prasību izpildes </a:t>
            </a:r>
            <a:r>
              <a:rPr lang="lv-LV" b="0" i="0" dirty="0" smtClean="0">
                <a:solidFill>
                  <a:srgbClr val="414142"/>
                </a:solidFill>
                <a:effectLst/>
              </a:rPr>
              <a:t>nodrošināšana</a:t>
            </a:r>
            <a:endParaRPr lang="lv-LV" b="0" i="0" dirty="0">
              <a:solidFill>
                <a:srgbClr val="414142"/>
              </a:solidFill>
              <a:effectLst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214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650589" y="846531"/>
            <a:ext cx="8911687" cy="1280890"/>
          </a:xfrm>
        </p:spPr>
        <p:txBody>
          <a:bodyPr/>
          <a:lstStyle/>
          <a:p>
            <a:r>
              <a:rPr lang="lv-LV" b="1" dirty="0" smtClean="0"/>
              <a:t>Obligāti veicamās darbības</a:t>
            </a:r>
            <a:endParaRPr lang="lv-LV" b="1" dirty="0"/>
          </a:p>
        </p:txBody>
      </p:sp>
      <p:sp>
        <p:nvSpPr>
          <p:cNvPr id="4" name="Taisnstūris 3"/>
          <p:cNvSpPr/>
          <p:nvPr/>
        </p:nvSpPr>
        <p:spPr>
          <a:xfrm>
            <a:off x="1243913" y="1742861"/>
            <a:ext cx="1026069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+mj-lt"/>
              <a:buAutoNum type="arabicPeriod" startAt="2"/>
            </a:pPr>
            <a:r>
              <a:rPr lang="lv-LV" sz="2400" b="1" dirty="0">
                <a:solidFill>
                  <a:srgbClr val="414142"/>
                </a:solidFill>
              </a:rPr>
              <a:t>Pārvaldīšanas darba plānošana, organizēšana un pārraudzība, tajā skaitā:</a:t>
            </a: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rgbClr val="414142"/>
                </a:solidFill>
              </a:rPr>
              <a:t>pārvaldīšanas darba plāna, tajā skaitā uzturēšanai nepieciešamo pasākumu plāna, sagatavošana,</a:t>
            </a: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rgbClr val="414142"/>
                </a:solidFill>
              </a:rPr>
              <a:t>attiecīgā gada budžeta projekta sagatavošana,</a:t>
            </a: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rgbClr val="414142"/>
                </a:solidFill>
              </a:rPr>
              <a:t>finanšu uzskaites organizēšana.</a:t>
            </a: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+mj-lt"/>
              <a:buAutoNum type="arabicPeriod" startAt="3"/>
            </a:pPr>
            <a:r>
              <a:rPr lang="lv-LV" sz="2400" b="1" dirty="0">
                <a:solidFill>
                  <a:srgbClr val="414142"/>
                </a:solidFill>
              </a:rPr>
              <a:t>Dzīvojamās mājas lietas kārtošana (no 01.03.2023. BIS sistēmā</a:t>
            </a:r>
            <a:r>
              <a:rPr lang="lv-LV" sz="2400" b="1" dirty="0" smtClean="0">
                <a:solidFill>
                  <a:srgbClr val="414142"/>
                </a:solidFill>
              </a:rPr>
              <a:t>)</a:t>
            </a:r>
            <a:endParaRPr lang="lv-LV" sz="2400" b="1" dirty="0">
              <a:solidFill>
                <a:srgbClr val="414142"/>
              </a:solidFill>
            </a:endParaRP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+mj-lt"/>
              <a:buAutoNum type="arabicPeriod" startAt="3"/>
            </a:pPr>
            <a:r>
              <a:rPr lang="lv-LV" sz="2400" b="1" dirty="0">
                <a:solidFill>
                  <a:srgbClr val="414142"/>
                </a:solidFill>
              </a:rPr>
              <a:t>Zemes gabala uzturēšana atbilstoši normatīvo aktu prasībām, ja dzīvojamā māja atrodas uz citai personai piederošas </a:t>
            </a:r>
            <a:r>
              <a:rPr lang="lv-LV" sz="2400" b="1" dirty="0" smtClean="0">
                <a:solidFill>
                  <a:srgbClr val="414142"/>
                </a:solidFill>
              </a:rPr>
              <a:t>zemes</a:t>
            </a:r>
            <a:endParaRPr lang="lv-LV" sz="2400" b="1" dirty="0">
              <a:solidFill>
                <a:srgbClr val="414142"/>
              </a:solidFill>
            </a:endParaRPr>
          </a:p>
          <a:p>
            <a:pPr marL="342900" lvl="0" indent="-342900" algn="just">
              <a:spcBef>
                <a:spcPts val="1000"/>
              </a:spcBef>
              <a:buClr>
                <a:srgbClr val="A53010"/>
              </a:buClr>
              <a:buFont typeface="+mj-lt"/>
              <a:buAutoNum type="arabicPeriod" startAt="3"/>
            </a:pPr>
            <a:r>
              <a:rPr lang="lv-LV" sz="2400" b="1" dirty="0">
                <a:solidFill>
                  <a:srgbClr val="414142"/>
                </a:solidFill>
              </a:rPr>
              <a:t>Informācijas sniegšana valsts un pašvaldību </a:t>
            </a:r>
            <a:r>
              <a:rPr lang="lv-LV" sz="2400" b="1" dirty="0" smtClean="0">
                <a:solidFill>
                  <a:srgbClr val="414142"/>
                </a:solidFill>
              </a:rPr>
              <a:t>institūcijām</a:t>
            </a:r>
            <a:endParaRPr lang="lv-LV" sz="2400" b="1" dirty="0">
              <a:solidFill>
                <a:srgbClr val="4141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603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C007B48B-0CC3-B8D7-F5EA-1930C26AA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795" y="830056"/>
            <a:ext cx="9321585" cy="1280890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/>
              <a:t>Apsaimniekošanas pakalpojumi, slēdzot mājas pārvaldīšanas pilnvarojuma līgumu</a:t>
            </a:r>
            <a:r>
              <a:rPr lang="lv-LV" sz="2800" b="1" dirty="0" smtClean="0"/>
              <a:t>, ietver</a:t>
            </a:r>
            <a:r>
              <a:rPr lang="lv-LV" sz="2800" b="1" dirty="0"/>
              <a:t>: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64B1BF1F-06E0-5DE8-38A0-A7ECB428B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444" y="1941571"/>
            <a:ext cx="10525352" cy="4820008"/>
          </a:xfrm>
        </p:spPr>
        <p:txBody>
          <a:bodyPr>
            <a:normAutofit fontScale="85000" lnSpcReduction="10000"/>
          </a:bodyPr>
          <a:lstStyle/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Piesaistītā </a:t>
            </a:r>
            <a:r>
              <a:rPr lang="lv-LV" sz="2600" dirty="0">
                <a:cs typeface="Times New Roman" panose="02020603050405020304" pitchFamily="18" charset="0"/>
              </a:rPr>
              <a:t>zemes gabala </a:t>
            </a:r>
            <a:r>
              <a:rPr lang="lv-LV" sz="2600" dirty="0" smtClean="0">
                <a:cs typeface="Times New Roman" panose="02020603050405020304" pitchFamily="18" charset="0"/>
              </a:rPr>
              <a:t>uzkopšana: ikdienas </a:t>
            </a:r>
            <a:r>
              <a:rPr lang="lv-LV" sz="2600" dirty="0">
                <a:cs typeface="Times New Roman" panose="02020603050405020304" pitchFamily="18" charset="0"/>
              </a:rPr>
              <a:t>sētnieka pakalpojumi, zāles pļaušana, sniega tīrīšana, </a:t>
            </a:r>
            <a:r>
              <a:rPr lang="lv-LV" sz="2600" dirty="0" smtClean="0">
                <a:cs typeface="Times New Roman" panose="02020603050405020304" pitchFamily="18" charset="0"/>
              </a:rPr>
              <a:t>ielu </a:t>
            </a:r>
            <a:r>
              <a:rPr lang="lv-LV" sz="2600" dirty="0">
                <a:cs typeface="Times New Roman" panose="02020603050405020304" pitchFamily="18" charset="0"/>
              </a:rPr>
              <a:t>un celiņu apstrāde ar </a:t>
            </a:r>
            <a:r>
              <a:rPr lang="lv-LV" sz="2600" dirty="0" err="1">
                <a:cs typeface="Times New Roman" panose="02020603050405020304" pitchFamily="18" charset="0"/>
              </a:rPr>
              <a:t>pretslīdes</a:t>
            </a:r>
            <a:r>
              <a:rPr lang="lv-LV" sz="2600" dirty="0">
                <a:cs typeface="Times New Roman" panose="02020603050405020304" pitchFamily="18" charset="0"/>
              </a:rPr>
              <a:t> materiāliem, lapu grābšana un izvešana, karoga izkāršanu un noņemšanu dienās, kad to paredz likums </a:t>
            </a:r>
            <a:r>
              <a:rPr lang="lv-LV" sz="2600" dirty="0" smtClean="0">
                <a:cs typeface="Times New Roman" panose="02020603050405020304" pitchFamily="18" charset="0"/>
              </a:rPr>
              <a:t>«Par </a:t>
            </a:r>
            <a:r>
              <a:rPr lang="lv-LV" sz="2600" dirty="0">
                <a:cs typeface="Times New Roman" panose="02020603050405020304" pitchFamily="18" charset="0"/>
              </a:rPr>
              <a:t>svētku, atceres un atzīmējamām </a:t>
            </a:r>
            <a:r>
              <a:rPr lang="lv-LV" sz="2600" dirty="0" smtClean="0">
                <a:cs typeface="Times New Roman" panose="02020603050405020304" pitchFamily="18" charset="0"/>
              </a:rPr>
              <a:t>dienām</a:t>
            </a:r>
            <a:r>
              <a:rPr lang="lv-LV" sz="2600" dirty="0" smtClean="0">
                <a:cs typeface="Times New Roman" panose="02020603050405020304" pitchFamily="18" charset="0"/>
              </a:rPr>
              <a:t>»</a:t>
            </a:r>
            <a:endParaRPr lang="lv-LV" sz="2600" dirty="0">
              <a:cs typeface="Times New Roman" panose="02020603050405020304" pitchFamily="18" charset="0"/>
            </a:endParaRPr>
          </a:p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Dzīvojamās </a:t>
            </a:r>
            <a:r>
              <a:rPr lang="lv-LV" sz="2600" dirty="0">
                <a:cs typeface="Times New Roman" panose="02020603050405020304" pitchFamily="18" charset="0"/>
              </a:rPr>
              <a:t>mājas inženierkomunikāciju regulāra apsekošana, tehniskā apkope, remonti, profilakse, regulēšana un konsultācijas (ūdensvada, kanalizācijas, siltumapgādes sistēmas un koplietošanas </a:t>
            </a:r>
            <a:r>
              <a:rPr lang="lv-LV" sz="2600" dirty="0" smtClean="0">
                <a:cs typeface="Times New Roman" panose="02020603050405020304" pitchFamily="18" charset="0"/>
              </a:rPr>
              <a:t>elektroiekārtas)</a:t>
            </a:r>
            <a:endParaRPr lang="lv-LV" sz="2600" dirty="0">
              <a:cs typeface="Times New Roman" panose="02020603050405020304" pitchFamily="18" charset="0"/>
            </a:endParaRPr>
          </a:p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Avārijas </a:t>
            </a:r>
            <a:r>
              <a:rPr lang="lv-LV" sz="2600" dirty="0">
                <a:cs typeface="Times New Roman" panose="02020603050405020304" pitchFamily="18" charset="0"/>
              </a:rPr>
              <a:t>dienesta pakalpojumi 24h/7 (ūdensvada, kanalizācijas, siltumapgādes sistēmu un koplietošanas elektroiekārtu avāriju </a:t>
            </a:r>
            <a:r>
              <a:rPr lang="lv-LV" sz="2600" dirty="0" smtClean="0">
                <a:cs typeface="Times New Roman" panose="02020603050405020304" pitchFamily="18" charset="0"/>
              </a:rPr>
              <a:t>gadījumos)</a:t>
            </a:r>
            <a:endParaRPr lang="lv-LV" sz="2600" dirty="0">
              <a:cs typeface="Times New Roman" panose="02020603050405020304" pitchFamily="18" charset="0"/>
            </a:endParaRPr>
          </a:p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Mājas </a:t>
            </a:r>
            <a:r>
              <a:rPr lang="lv-LV" sz="2600" dirty="0">
                <a:cs typeface="Times New Roman" panose="02020603050405020304" pitchFamily="18" charset="0"/>
              </a:rPr>
              <a:t>regulāru konstruktīvo elementu </a:t>
            </a:r>
            <a:r>
              <a:rPr lang="lv-LV" sz="2600" dirty="0" smtClean="0">
                <a:cs typeface="Times New Roman" panose="02020603050405020304" pitchFamily="18" charset="0"/>
              </a:rPr>
              <a:t>apsekošana</a:t>
            </a:r>
            <a:endParaRPr lang="lv-LV" sz="2600" dirty="0">
              <a:cs typeface="Times New Roman" panose="02020603050405020304" pitchFamily="18" charset="0"/>
            </a:endParaRPr>
          </a:p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Mājas </a:t>
            </a:r>
            <a:r>
              <a:rPr lang="lv-LV" sz="2600" dirty="0">
                <a:cs typeface="Times New Roman" panose="02020603050405020304" pitchFamily="18" charset="0"/>
              </a:rPr>
              <a:t>pārvaldīšanas </a:t>
            </a:r>
            <a:r>
              <a:rPr lang="lv-LV" sz="2600" dirty="0" smtClean="0">
                <a:cs typeface="Times New Roman" panose="02020603050405020304" pitchFamily="18" charset="0"/>
              </a:rPr>
              <a:t>pakalpojumi: finanšu </a:t>
            </a:r>
            <a:r>
              <a:rPr lang="lv-LV" sz="2600" dirty="0">
                <a:cs typeface="Times New Roman" panose="02020603050405020304" pitchFamily="18" charset="0"/>
              </a:rPr>
              <a:t>uzskaite, mājas lietas vešana, juridiskie </a:t>
            </a:r>
            <a:r>
              <a:rPr lang="lv-LV" sz="2600" dirty="0" smtClean="0">
                <a:cs typeface="Times New Roman" panose="02020603050405020304" pitchFamily="18" charset="0"/>
              </a:rPr>
              <a:t>pakalpojumi</a:t>
            </a:r>
            <a:endParaRPr lang="lv-LV" sz="2600" dirty="0">
              <a:cs typeface="Times New Roman" panose="02020603050405020304" pitchFamily="18" charset="0"/>
            </a:endParaRPr>
          </a:p>
          <a:p>
            <a:pPr marL="566928" indent="-4572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sz="2600" dirty="0" smtClean="0">
                <a:cs typeface="Times New Roman" panose="02020603050405020304" pitchFamily="18" charset="0"/>
              </a:rPr>
              <a:t>Citi </a:t>
            </a:r>
            <a:r>
              <a:rPr lang="lv-LV" sz="2600" dirty="0">
                <a:cs typeface="Times New Roman" panose="02020603050405020304" pitchFamily="18" charset="0"/>
              </a:rPr>
              <a:t>pakalpojumi, par kuru sniegšanu vienojas īpašnieki un </a:t>
            </a:r>
            <a:r>
              <a:rPr lang="lv-LV" sz="2600" dirty="0" smtClean="0">
                <a:cs typeface="Times New Roman" panose="02020603050405020304" pitchFamily="18" charset="0"/>
              </a:rPr>
              <a:t>pārvaldnieks</a:t>
            </a:r>
            <a:endParaRPr lang="lv-LV" sz="2600" dirty="0">
              <a:cs typeface="Times New Roman" panose="02020603050405020304" pitchFamily="18" charset="0"/>
            </a:endParaRPr>
          </a:p>
          <a:p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802279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2F43B0DA-5760-D8C5-C115-F24E45E48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455" y="813581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 dirty="0"/>
              <a:t>Kādas ir galvenās prasības, slēdzot dzīvojamās mājas pārvaldīšanas līgumu?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8FAAF873-BFFF-D8C7-83C4-8AA7BCBC2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1623" y="2299317"/>
            <a:ext cx="10578742" cy="4058219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Jābūt saņemto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pakalpojumu aprakstam </a:t>
            </a: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un to apjoma </a:t>
            </a:r>
            <a:r>
              <a:rPr lang="lv-LV" sz="2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uzskaitei</a:t>
            </a: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Jādefinē mājas pārvaldnieka un dzīvokļu īpašnieku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atbildības </a:t>
            </a:r>
            <a:r>
              <a:rPr lang="lv-LV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robežas</a:t>
            </a: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Jānosaka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uzkrājuma </a:t>
            </a: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mājas uzturēšanai un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 remontiem </a:t>
            </a: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apmērs,  veidošanas un  izlietojuma </a:t>
            </a:r>
            <a:r>
              <a:rPr lang="lv-LV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kārtība</a:t>
            </a: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Jāatrunā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norēķinu kārtība </a:t>
            </a:r>
            <a:r>
              <a:rPr lang="lv-LV" sz="2800" dirty="0">
                <a:solidFill>
                  <a:schemeClr val="tx1"/>
                </a:solidFill>
                <a:cs typeface="Times New Roman" panose="02020603050405020304" pitchFamily="18" charset="0"/>
              </a:rPr>
              <a:t>un </a:t>
            </a:r>
            <a:r>
              <a:rPr lang="lv-LV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līdzekļu izlietošanas </a:t>
            </a:r>
            <a:r>
              <a:rPr lang="lv-LV" sz="28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kontrole</a:t>
            </a:r>
            <a:endParaRPr lang="lv-LV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96436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9BC6B91-48EE-CE4A-2FC5-2B42B0070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406" y="830056"/>
            <a:ext cx="9437687" cy="1163502"/>
          </a:xfrm>
        </p:spPr>
        <p:txBody>
          <a:bodyPr>
            <a:normAutofit/>
          </a:bodyPr>
          <a:lstStyle/>
          <a:p>
            <a:pPr algn="ctr"/>
            <a:r>
              <a:rPr lang="lv-LV" b="1" dirty="0"/>
              <a:t>Svarīgs aspekts – darbs ar parādniekiem</a:t>
            </a:r>
            <a:br>
              <a:rPr lang="lv-LV" b="1" dirty="0"/>
            </a:br>
            <a:r>
              <a:rPr lang="lv-LV" sz="2000" b="1" dirty="0" smtClean="0"/>
              <a:t>(</a:t>
            </a:r>
            <a:r>
              <a:rPr lang="lv-LV" sz="2000" b="1" dirty="0"/>
              <a:t>Izstrādāts Nolikums darbam ar debitoriem)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33286CCD-A48D-0247-F8A7-1D1021CE0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3462" y="2333624"/>
            <a:ext cx="8915400" cy="42957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lv-LV" sz="20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Pirmstiesas</a:t>
            </a:r>
            <a:r>
              <a:rPr lang="lv-LV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 parādu piedziņas pasākumi: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Atgādinājums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Brīdinājums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Vienošanās slēgšana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lv-LV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lv-LV" sz="20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Tiesas </a:t>
            </a:r>
            <a:r>
              <a:rPr lang="lv-LV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process: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Brīdinājuma kārtībā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Maza izmēra prasība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Vispārējā tiesa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anose="02020603050405020304" pitchFamily="18" charset="0"/>
              </a:rPr>
              <a:t>Izsole vai izlikšana no dzīvojamām telpām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52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90250A80-A0C4-210F-3BB1-C3093BC2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Īpašniekiem </a:t>
            </a:r>
            <a:r>
              <a:rPr lang="lv-LV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 ne tikai tiesības, bet arī – pienākumi </a:t>
            </a:r>
            <a: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(saskaņā ar Dzīvokļa īpašumu likumu)</a:t>
            </a:r>
            <a:endParaRPr lang="lv-LV" b="1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7A115FA4-BDA4-045D-8112-E235A423C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3341" y="1904999"/>
            <a:ext cx="10744779" cy="4842029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Piedalīties </a:t>
            </a:r>
            <a:r>
              <a:rPr lang="lv-LV" dirty="0"/>
              <a:t>dzīvojamās mājas </a:t>
            </a:r>
            <a:r>
              <a:rPr lang="lv-LV" dirty="0" smtClean="0"/>
              <a:t>pārvaldīšanā</a:t>
            </a:r>
            <a:endParaRPr lang="lv-LV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Segt </a:t>
            </a:r>
            <a:r>
              <a:rPr lang="lv-LV" dirty="0"/>
              <a:t>dzīvojamās mājas pārvaldīšanas </a:t>
            </a:r>
            <a:r>
              <a:rPr lang="lv-LV" dirty="0" smtClean="0"/>
              <a:t>izdevumus</a:t>
            </a:r>
            <a:endParaRPr lang="lv-LV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Norēķināties </a:t>
            </a:r>
            <a:r>
              <a:rPr lang="lv-LV" dirty="0"/>
              <a:t>par saņemtajiem pakalpojumiem, kas saistīti ar dzīvokļa īpašuma lietošanu (piemēram, apkure, aukstais ūdens, kanalizācija, sadzīves atkritumu izvešana);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Maksāt </a:t>
            </a:r>
            <a:r>
              <a:rPr lang="lv-LV" dirty="0"/>
              <a:t>uz dzīvokļa īpašumu attiecinātos </a:t>
            </a:r>
            <a:r>
              <a:rPr lang="lv-LV" dirty="0" smtClean="0"/>
              <a:t>nodokļus</a:t>
            </a:r>
            <a:endParaRPr lang="lv-LV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Maksāt </a:t>
            </a:r>
            <a:r>
              <a:rPr lang="lv-LV" dirty="0"/>
              <a:t>zemes nomas maksu vai likumisko lietošanas maksu par zemes lietošanas tiesībām, ja dzīvojamā māja atrodas uz citai personai piederošas zemes;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Saudzīgi </a:t>
            </a:r>
            <a:r>
              <a:rPr lang="lv-LV" dirty="0"/>
              <a:t>izturēties pret kopīpašumā esošo </a:t>
            </a:r>
            <a:r>
              <a:rPr lang="lv-LV" dirty="0" smtClean="0"/>
              <a:t>daļu</a:t>
            </a:r>
            <a:endParaRPr lang="lv-LV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Nodrošināt </a:t>
            </a:r>
            <a:r>
              <a:rPr lang="lv-LV" dirty="0"/>
              <a:t>iespēju pārvaldnieka pilnvarotiem speciālistiem veikt dzīvokļa īpašumā darbības, kas nepieciešamas ar dzīvojamās mājas ekspluatāciju saistītu komunikāciju, būvkonstrukciju un citu elementu ierīkošanai un normālai funkcionēšanai, kā arī nodrošināt iespēju apsekot atsevišķo </a:t>
            </a:r>
            <a:r>
              <a:rPr lang="lv-LV" dirty="0" smtClean="0"/>
              <a:t>īpašumu</a:t>
            </a:r>
            <a:endParaRPr lang="lv-LV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lv-LV" dirty="0" smtClean="0"/>
              <a:t>Pildīt </a:t>
            </a:r>
            <a:r>
              <a:rPr lang="lv-LV" dirty="0"/>
              <a:t>dzīvokļu īpašnieku kopības pieņemtos </a:t>
            </a:r>
            <a:r>
              <a:rPr lang="lv-LV" dirty="0" smtClean="0"/>
              <a:t>lēmumus un citi</a:t>
            </a:r>
            <a:endParaRPr lang="lv-LV" dirty="0"/>
          </a:p>
          <a:p>
            <a:pPr marL="0" indent="0" algn="just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42775983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3053</TotalTime>
  <Words>706</Words>
  <Application>Microsoft Office PowerPoint</Application>
  <PresentationFormat>Platekrāna</PresentationFormat>
  <Paragraphs>78</Paragraphs>
  <Slides>13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</vt:lpstr>
      <vt:lpstr>Wingdings 3</vt:lpstr>
      <vt:lpstr>Smilgas</vt:lpstr>
      <vt:lpstr>SIA «Talsu namsaimnieks»</vt:lpstr>
      <vt:lpstr>Darbības nozares:</vt:lpstr>
      <vt:lpstr>Dzīvojamo māju pārvaldīšanas likums</vt:lpstr>
      <vt:lpstr>Obligāti veicamās darbības</vt:lpstr>
      <vt:lpstr>Obligāti veicamās darbības</vt:lpstr>
      <vt:lpstr>Apsaimniekošanas pakalpojumi, slēdzot mājas pārvaldīšanas pilnvarojuma līgumu, ietver:</vt:lpstr>
      <vt:lpstr>Kādas ir galvenās prasības, slēdzot dzīvojamās mājas pārvaldīšanas līgumu?</vt:lpstr>
      <vt:lpstr>Svarīgs aspekts – darbs ar parādniekiem (Izstrādāts Nolikums darbam ar debitoriem)</vt:lpstr>
      <vt:lpstr>Īpašniekiem ir ne tikai tiesības, bet arī – pienākumi  (saskaņā ar Dzīvokļa īpašumu likumu)</vt:lpstr>
      <vt:lpstr>Mājas vecākais  (mājas kopības ievēlēta persona) </vt:lpstr>
      <vt:lpstr>Ja ar māju nav noslēgts pārvaldīšanas pilnvarojuma līgums, tad to pārvalda saskaņā ar 11.07.2017. MK noteikumiem Nr. 408 «Dzīvojamās mājas pārvaldīšanas un apsaimniekošanas maksas aprēķināšanas noteikumi» </vt:lpstr>
      <vt:lpstr>MK noteikumiem Nr. 408 </vt:lpstr>
      <vt:lpstr>Plānotā dzīvojamās mājas pārvaldīšanas maksas aprēķina tāme  Pārvaldīšanas pilnvarojuma līguma pielikums  Klientu portāls http://www.talsunamsaimnieks.lv/klientu-registracija/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Daudzdzīvokļu dzīvojamo māju pārvaldīšana</dc:title>
  <dc:creator>Inita Fedko</dc:creator>
  <cp:lastModifiedBy>Inita Fedko</cp:lastModifiedBy>
  <cp:revision>17</cp:revision>
  <cp:lastPrinted>2022-01-24T09:46:05Z</cp:lastPrinted>
  <dcterms:created xsi:type="dcterms:W3CDTF">2021-11-28T17:40:33Z</dcterms:created>
  <dcterms:modified xsi:type="dcterms:W3CDTF">2023-04-25T09:52:50Z</dcterms:modified>
</cp:coreProperties>
</file>